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8" r:id="rId2"/>
    <p:sldId id="274" r:id="rId3"/>
    <p:sldId id="294" r:id="rId4"/>
    <p:sldId id="304" r:id="rId5"/>
    <p:sldId id="295" r:id="rId6"/>
    <p:sldId id="262" r:id="rId7"/>
    <p:sldId id="257" r:id="rId8"/>
    <p:sldId id="259" r:id="rId9"/>
    <p:sldId id="302" r:id="rId10"/>
    <p:sldId id="293" r:id="rId11"/>
    <p:sldId id="264" r:id="rId12"/>
    <p:sldId id="265" r:id="rId13"/>
    <p:sldId id="296" r:id="rId14"/>
    <p:sldId id="297" r:id="rId15"/>
    <p:sldId id="267" r:id="rId16"/>
    <p:sldId id="268" r:id="rId17"/>
    <p:sldId id="269" r:id="rId18"/>
    <p:sldId id="270" r:id="rId19"/>
    <p:sldId id="305" r:id="rId20"/>
    <p:sldId id="271" r:id="rId21"/>
    <p:sldId id="273" r:id="rId22"/>
    <p:sldId id="272" r:id="rId23"/>
    <p:sldId id="298" r:id="rId24"/>
    <p:sldId id="277" r:id="rId25"/>
    <p:sldId id="278" r:id="rId26"/>
    <p:sldId id="299" r:id="rId27"/>
    <p:sldId id="282" r:id="rId28"/>
    <p:sldId id="284" r:id="rId29"/>
    <p:sldId id="283" r:id="rId30"/>
    <p:sldId id="300" r:id="rId31"/>
    <p:sldId id="287" r:id="rId32"/>
    <p:sldId id="286" r:id="rId33"/>
    <p:sldId id="289" r:id="rId34"/>
    <p:sldId id="301" r:id="rId35"/>
    <p:sldId id="292" r:id="rId36"/>
    <p:sldId id="303" r:id="rId37"/>
  </p:sldIdLst>
  <p:sldSz cx="9721850" cy="6840538"/>
  <p:notesSz cx="7086600" cy="10223500"/>
  <p:defaultTextStyle>
    <a:defPPr>
      <a:defRPr lang="de-DE"/>
    </a:defPPr>
    <a:lvl1pPr algn="l" rtl="0" fontAlgn="base">
      <a:spcBef>
        <a:spcPct val="0"/>
      </a:spcBef>
      <a:spcAft>
        <a:spcPct val="0"/>
      </a:spcAft>
      <a:defRPr sz="2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BDE1"/>
    <a:srgbClr val="1FD3F7"/>
    <a:srgbClr val="28BFEE"/>
    <a:srgbClr val="27A8EF"/>
    <a:srgbClr val="5F5F5F"/>
    <a:srgbClr val="4D4D4D"/>
    <a:srgbClr val="333333"/>
    <a:srgbClr val="3737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9" autoAdjust="0"/>
    <p:restoredTop sz="75972" autoAdjust="0"/>
  </p:normalViewPr>
  <p:slideViewPr>
    <p:cSldViewPr snapToGrid="0">
      <p:cViewPr varScale="1">
        <p:scale>
          <a:sx n="69" d="100"/>
          <a:sy n="69" d="100"/>
        </p:scale>
        <p:origin x="1512" y="7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1453337-4D5B-4B2C-9000-947F067B047E}"/>
              </a:ext>
            </a:extLst>
          </p:cNvPr>
          <p:cNvSpPr>
            <a:spLocks noGrp="1" noChangeArrowheads="1"/>
          </p:cNvSpPr>
          <p:nvPr>
            <p:ph type="hdr" sz="quarter"/>
          </p:nvPr>
        </p:nvSpPr>
        <p:spPr bwMode="auto">
          <a:xfrm>
            <a:off x="0" y="0"/>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11" tIns="49455" rIns="98911" bIns="49455" numCol="1" anchor="t" anchorCtr="0" compatLnSpc="1">
            <a:prstTxWarp prst="textNoShape">
              <a:avLst/>
            </a:prstTxWarp>
          </a:bodyPr>
          <a:lstStyle>
            <a:lvl1pPr defTabSz="989013">
              <a:defRPr sz="1300" smtClean="0">
                <a:latin typeface="Arial" charset="0"/>
              </a:defRPr>
            </a:lvl1pPr>
          </a:lstStyle>
          <a:p>
            <a:pPr>
              <a:defRPr/>
            </a:pPr>
            <a:endParaRPr lang="de-DE"/>
          </a:p>
        </p:txBody>
      </p:sp>
      <p:sp>
        <p:nvSpPr>
          <p:cNvPr id="3075" name="Rectangle 3">
            <a:extLst>
              <a:ext uri="{FF2B5EF4-FFF2-40B4-BE49-F238E27FC236}">
                <a16:creationId xmlns:a16="http://schemas.microsoft.com/office/drawing/2014/main" id="{34DC9BCB-E14F-4727-BC7B-1B6259BF84B9}"/>
              </a:ext>
            </a:extLst>
          </p:cNvPr>
          <p:cNvSpPr>
            <a:spLocks noGrp="1" noChangeArrowheads="1"/>
          </p:cNvSpPr>
          <p:nvPr>
            <p:ph type="dt" sz="quarter" idx="1"/>
          </p:nvPr>
        </p:nvSpPr>
        <p:spPr bwMode="auto">
          <a:xfrm>
            <a:off x="4016375" y="0"/>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11" tIns="49455" rIns="98911" bIns="49455" numCol="1" anchor="t" anchorCtr="0" compatLnSpc="1">
            <a:prstTxWarp prst="textNoShape">
              <a:avLst/>
            </a:prstTxWarp>
          </a:bodyPr>
          <a:lstStyle>
            <a:lvl1pPr algn="r" defTabSz="989013">
              <a:defRPr sz="1300" smtClean="0">
                <a:latin typeface="Arial" charset="0"/>
              </a:defRPr>
            </a:lvl1pPr>
          </a:lstStyle>
          <a:p>
            <a:pPr>
              <a:defRPr/>
            </a:pPr>
            <a:endParaRPr lang="de-DE"/>
          </a:p>
        </p:txBody>
      </p:sp>
      <p:sp>
        <p:nvSpPr>
          <p:cNvPr id="3076" name="Rectangle 4">
            <a:extLst>
              <a:ext uri="{FF2B5EF4-FFF2-40B4-BE49-F238E27FC236}">
                <a16:creationId xmlns:a16="http://schemas.microsoft.com/office/drawing/2014/main" id="{6CA02894-7792-42C8-A62A-094A274C9F03}"/>
              </a:ext>
            </a:extLst>
          </p:cNvPr>
          <p:cNvSpPr>
            <a:spLocks noGrp="1" noChangeArrowheads="1"/>
          </p:cNvSpPr>
          <p:nvPr>
            <p:ph type="ftr" sz="quarter" idx="2"/>
          </p:nvPr>
        </p:nvSpPr>
        <p:spPr bwMode="auto">
          <a:xfrm>
            <a:off x="0" y="9712325"/>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11" tIns="49455" rIns="98911" bIns="49455" numCol="1" anchor="b" anchorCtr="0" compatLnSpc="1">
            <a:prstTxWarp prst="textNoShape">
              <a:avLst/>
            </a:prstTxWarp>
          </a:bodyPr>
          <a:lstStyle>
            <a:lvl1pPr defTabSz="989013">
              <a:defRPr sz="1300" smtClean="0">
                <a:latin typeface="Arial" charset="0"/>
              </a:defRPr>
            </a:lvl1pPr>
          </a:lstStyle>
          <a:p>
            <a:pPr>
              <a:defRPr/>
            </a:pPr>
            <a:endParaRPr lang="de-DE"/>
          </a:p>
        </p:txBody>
      </p:sp>
      <p:sp>
        <p:nvSpPr>
          <p:cNvPr id="3077" name="Rectangle 5">
            <a:extLst>
              <a:ext uri="{FF2B5EF4-FFF2-40B4-BE49-F238E27FC236}">
                <a16:creationId xmlns:a16="http://schemas.microsoft.com/office/drawing/2014/main" id="{F8B7D47C-3D1E-46F2-9957-22B009705DA6}"/>
              </a:ext>
            </a:extLst>
          </p:cNvPr>
          <p:cNvSpPr>
            <a:spLocks noGrp="1" noChangeArrowheads="1"/>
          </p:cNvSpPr>
          <p:nvPr>
            <p:ph type="sldNum" sz="quarter" idx="3"/>
          </p:nvPr>
        </p:nvSpPr>
        <p:spPr bwMode="auto">
          <a:xfrm>
            <a:off x="4016375" y="9712325"/>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11" tIns="49455" rIns="98911" bIns="49455" numCol="1" anchor="b" anchorCtr="0" compatLnSpc="1">
            <a:prstTxWarp prst="textNoShape">
              <a:avLst/>
            </a:prstTxWarp>
          </a:bodyPr>
          <a:lstStyle>
            <a:lvl1pPr algn="r" defTabSz="989013">
              <a:defRPr sz="1300"/>
            </a:lvl1pPr>
          </a:lstStyle>
          <a:p>
            <a:fld id="{D3019349-6868-402D-84EF-C6F815ED4FCB}" type="slidenum">
              <a:rPr lang="de-DE" altLang="en-US"/>
              <a:pPr/>
              <a:t>‹#›</a:t>
            </a:fld>
            <a:endParaRPr lang="de-DE"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04DB712-46DE-4152-9C12-DC11B67DBC75}"/>
              </a:ext>
            </a:extLst>
          </p:cNvPr>
          <p:cNvSpPr>
            <a:spLocks noGrp="1" noChangeArrowheads="1"/>
          </p:cNvSpPr>
          <p:nvPr>
            <p:ph type="hdr" sz="quarter"/>
          </p:nvPr>
        </p:nvSpPr>
        <p:spPr bwMode="auto">
          <a:xfrm>
            <a:off x="0" y="0"/>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11" tIns="49455" rIns="98911" bIns="49455" numCol="1" anchor="t" anchorCtr="0" compatLnSpc="1">
            <a:prstTxWarp prst="textNoShape">
              <a:avLst/>
            </a:prstTxWarp>
          </a:bodyPr>
          <a:lstStyle>
            <a:lvl1pPr defTabSz="989013">
              <a:defRPr sz="1300" smtClean="0">
                <a:latin typeface="Arial" charset="0"/>
              </a:defRPr>
            </a:lvl1pPr>
          </a:lstStyle>
          <a:p>
            <a:pPr>
              <a:defRPr/>
            </a:pPr>
            <a:endParaRPr lang="de-DE"/>
          </a:p>
        </p:txBody>
      </p:sp>
      <p:sp>
        <p:nvSpPr>
          <p:cNvPr id="5123" name="Rectangle 3">
            <a:extLst>
              <a:ext uri="{FF2B5EF4-FFF2-40B4-BE49-F238E27FC236}">
                <a16:creationId xmlns:a16="http://schemas.microsoft.com/office/drawing/2014/main" id="{C271C117-4CE6-484B-BB2A-FA12F1A101BE}"/>
              </a:ext>
            </a:extLst>
          </p:cNvPr>
          <p:cNvSpPr>
            <a:spLocks noGrp="1" noChangeArrowheads="1"/>
          </p:cNvSpPr>
          <p:nvPr>
            <p:ph type="dt" idx="1"/>
          </p:nvPr>
        </p:nvSpPr>
        <p:spPr bwMode="auto">
          <a:xfrm>
            <a:off x="4016375" y="0"/>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11" tIns="49455" rIns="98911" bIns="49455" numCol="1" anchor="t" anchorCtr="0" compatLnSpc="1">
            <a:prstTxWarp prst="textNoShape">
              <a:avLst/>
            </a:prstTxWarp>
          </a:bodyPr>
          <a:lstStyle>
            <a:lvl1pPr algn="r" defTabSz="989013">
              <a:defRPr sz="1300" smtClean="0">
                <a:latin typeface="Arial" charset="0"/>
              </a:defRPr>
            </a:lvl1pPr>
          </a:lstStyle>
          <a:p>
            <a:pPr>
              <a:defRPr/>
            </a:pPr>
            <a:endParaRPr lang="de-DE"/>
          </a:p>
        </p:txBody>
      </p:sp>
      <p:sp>
        <p:nvSpPr>
          <p:cNvPr id="3076" name="Rectangle 4">
            <a:extLst>
              <a:ext uri="{FF2B5EF4-FFF2-40B4-BE49-F238E27FC236}">
                <a16:creationId xmlns:a16="http://schemas.microsoft.com/office/drawing/2014/main" id="{C52331B8-06E1-417C-842F-0F26F5BE3BD2}"/>
              </a:ext>
            </a:extLst>
          </p:cNvPr>
          <p:cNvSpPr>
            <a:spLocks noGrp="1" noRot="1" noChangeAspect="1" noChangeArrowheads="1" noTextEdit="1"/>
          </p:cNvSpPr>
          <p:nvPr>
            <p:ph type="sldImg" idx="2"/>
          </p:nvPr>
        </p:nvSpPr>
        <p:spPr bwMode="auto">
          <a:xfrm>
            <a:off x="819150" y="766763"/>
            <a:ext cx="5448300" cy="38338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AD739FDA-A9D4-4423-BEA8-4599A950C723}"/>
              </a:ext>
            </a:extLst>
          </p:cNvPr>
          <p:cNvSpPr>
            <a:spLocks noGrp="1" noChangeArrowheads="1"/>
          </p:cNvSpPr>
          <p:nvPr>
            <p:ph type="body" sz="quarter" idx="3"/>
          </p:nvPr>
        </p:nvSpPr>
        <p:spPr bwMode="auto">
          <a:xfrm>
            <a:off x="473075" y="4856163"/>
            <a:ext cx="6219825" cy="123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11" tIns="49455" rIns="98911" bIns="49455" numCol="1" anchor="t" anchorCtr="0" compatLnSpc="1">
            <a:prstTxWarp prst="textNoShape">
              <a:avLst/>
            </a:prstTxWarp>
            <a:spAutoFit/>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6" name="Rectangle 6">
            <a:extLst>
              <a:ext uri="{FF2B5EF4-FFF2-40B4-BE49-F238E27FC236}">
                <a16:creationId xmlns:a16="http://schemas.microsoft.com/office/drawing/2014/main" id="{C1F7ECBD-D92B-4C42-8354-9B33C8A14FEE}"/>
              </a:ext>
            </a:extLst>
          </p:cNvPr>
          <p:cNvSpPr>
            <a:spLocks noGrp="1" noChangeArrowheads="1"/>
          </p:cNvSpPr>
          <p:nvPr>
            <p:ph type="ftr" sz="quarter" idx="4"/>
          </p:nvPr>
        </p:nvSpPr>
        <p:spPr bwMode="auto">
          <a:xfrm>
            <a:off x="0" y="9712325"/>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11" tIns="49455" rIns="98911" bIns="49455" numCol="1" anchor="b" anchorCtr="0" compatLnSpc="1">
            <a:prstTxWarp prst="textNoShape">
              <a:avLst/>
            </a:prstTxWarp>
          </a:bodyPr>
          <a:lstStyle>
            <a:lvl1pPr defTabSz="989013">
              <a:defRPr sz="1300" smtClean="0">
                <a:latin typeface="Arial" charset="0"/>
              </a:defRPr>
            </a:lvl1pPr>
          </a:lstStyle>
          <a:p>
            <a:pPr>
              <a:defRPr/>
            </a:pPr>
            <a:endParaRPr lang="de-DE"/>
          </a:p>
        </p:txBody>
      </p:sp>
      <p:sp>
        <p:nvSpPr>
          <p:cNvPr id="5127" name="Rectangle 7">
            <a:extLst>
              <a:ext uri="{FF2B5EF4-FFF2-40B4-BE49-F238E27FC236}">
                <a16:creationId xmlns:a16="http://schemas.microsoft.com/office/drawing/2014/main" id="{DE6AB1B0-6E8A-41B5-8582-910E823B5969}"/>
              </a:ext>
            </a:extLst>
          </p:cNvPr>
          <p:cNvSpPr>
            <a:spLocks noGrp="1" noChangeArrowheads="1"/>
          </p:cNvSpPr>
          <p:nvPr>
            <p:ph type="sldNum" sz="quarter" idx="5"/>
          </p:nvPr>
        </p:nvSpPr>
        <p:spPr bwMode="auto">
          <a:xfrm>
            <a:off x="4016375" y="9712325"/>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11" tIns="49455" rIns="98911" bIns="49455" numCol="1" anchor="b" anchorCtr="0" compatLnSpc="1">
            <a:prstTxWarp prst="textNoShape">
              <a:avLst/>
            </a:prstTxWarp>
          </a:bodyPr>
          <a:lstStyle>
            <a:lvl1pPr algn="r" defTabSz="989013">
              <a:defRPr sz="1300"/>
            </a:lvl1pPr>
          </a:lstStyle>
          <a:p>
            <a:fld id="{403759D3-2708-40A2-B89A-A6305E3D183B}" type="slidenum">
              <a:rPr lang="de-DE" altLang="en-US"/>
              <a:pPr/>
              <a:t>‹#›</a:t>
            </a:fld>
            <a:endParaRPr lang="de-DE"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chinelearningmastery.com/learning-rate-for-deep-learning-neural-network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kern="1200" baseline="0" dirty="0">
                <a:solidFill>
                  <a:schemeClr val="tx1"/>
                </a:solidFill>
                <a:latin typeface="Arial" charset="0"/>
                <a:ea typeface="+mn-ea"/>
                <a:cs typeface="+mn-cs"/>
              </a:rPr>
              <a:t>The idea is to exploit the ability of convolutional networks to learn strong features at multiple levels of scale and abstraction and to help it with finding the actual correspondences based on these features.</a:t>
            </a:r>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6</a:t>
            </a:fld>
            <a:endParaRPr lang="de-DE" altLang="en-US"/>
          </a:p>
        </p:txBody>
      </p:sp>
    </p:spTree>
    <p:extLst>
      <p:ext uri="{BB962C8B-B14F-4D97-AF65-F5344CB8AC3E}">
        <p14:creationId xmlns:p14="http://schemas.microsoft.com/office/powerpoint/2010/main" val="316106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25</a:t>
            </a:fld>
            <a:endParaRPr lang="de-DE" altLang="en-US"/>
          </a:p>
        </p:txBody>
      </p:sp>
    </p:spTree>
    <p:extLst>
      <p:ext uri="{BB962C8B-B14F-4D97-AF65-F5344CB8AC3E}">
        <p14:creationId xmlns:p14="http://schemas.microsoft.com/office/powerpoint/2010/main" val="1256130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27</a:t>
            </a:fld>
            <a:endParaRPr lang="de-DE" altLang="en-US"/>
          </a:p>
        </p:txBody>
      </p:sp>
    </p:spTree>
    <p:extLst>
      <p:ext uri="{BB962C8B-B14F-4D97-AF65-F5344CB8AC3E}">
        <p14:creationId xmlns:p14="http://schemas.microsoft.com/office/powerpoint/2010/main" val="1089040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charset="0"/>
                <a:ea typeface="+mn-ea"/>
                <a:cs typeface="+mn-cs"/>
              </a:rPr>
              <a:t>Stochastic gradient descent maintains a single </a:t>
            </a:r>
            <a:r>
              <a:rPr lang="en-GB" sz="1200" b="0" i="0" u="none" strike="noStrike" kern="1200" dirty="0">
                <a:solidFill>
                  <a:schemeClr val="tx1"/>
                </a:solidFill>
                <a:effectLst/>
                <a:latin typeface="Arial" charset="0"/>
                <a:ea typeface="+mn-ea"/>
                <a:cs typeface="+mn-cs"/>
                <a:hlinkClick r:id="rId3"/>
              </a:rPr>
              <a:t>learning rate</a:t>
            </a:r>
            <a:r>
              <a:rPr lang="en-GB" sz="1200" b="0" i="0" kern="1200" dirty="0">
                <a:solidFill>
                  <a:schemeClr val="tx1"/>
                </a:solidFill>
                <a:effectLst/>
                <a:latin typeface="Arial" charset="0"/>
                <a:ea typeface="+mn-ea"/>
                <a:cs typeface="+mn-cs"/>
              </a:rPr>
              <a:t> (termed alpha) for all weight updates and the learning rate does not change during training.</a:t>
            </a:r>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28</a:t>
            </a:fld>
            <a:endParaRPr lang="de-DE" altLang="en-US"/>
          </a:p>
        </p:txBody>
      </p:sp>
    </p:spTree>
    <p:extLst>
      <p:ext uri="{BB962C8B-B14F-4D97-AF65-F5344CB8AC3E}">
        <p14:creationId xmlns:p14="http://schemas.microsoft.com/office/powerpoint/2010/main" val="3220375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used datasets are very different in terms</a:t>
            </a:r>
          </a:p>
          <a:p>
            <a:r>
              <a:rPr lang="en-GB" sz="1200" b="0" i="0" u="none" strike="noStrike" kern="1200" baseline="0" dirty="0">
                <a:solidFill>
                  <a:schemeClr val="tx1"/>
                </a:solidFill>
                <a:latin typeface="Arial" charset="0"/>
                <a:ea typeface="+mn-ea"/>
                <a:cs typeface="+mn-cs"/>
              </a:rPr>
              <a:t>of object types and motions they include</a:t>
            </a:r>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29</a:t>
            </a:fld>
            <a:endParaRPr lang="de-DE" altLang="en-US"/>
          </a:p>
        </p:txBody>
      </p:sp>
    </p:spTree>
    <p:extLst>
      <p:ext uri="{BB962C8B-B14F-4D97-AF65-F5344CB8AC3E}">
        <p14:creationId xmlns:p14="http://schemas.microsoft.com/office/powerpoint/2010/main" val="327512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answer is positive: training</a:t>
            </a:r>
          </a:p>
          <a:p>
            <a:r>
              <a:rPr lang="en-GB" sz="1200" b="0" i="0" u="none" strike="noStrike" kern="1200" baseline="0" dirty="0">
                <a:solidFill>
                  <a:schemeClr val="tx1"/>
                </a:solidFill>
                <a:latin typeface="Arial" charset="0"/>
                <a:ea typeface="+mn-ea"/>
                <a:cs typeface="+mn-cs"/>
              </a:rPr>
              <a:t>a network without data augmentation on the Flying Chairs</a:t>
            </a:r>
          </a:p>
          <a:p>
            <a:r>
              <a:rPr lang="en-GB" sz="1200" b="0" i="0" u="none" strike="noStrike" kern="1200" baseline="0" dirty="0">
                <a:solidFill>
                  <a:schemeClr val="tx1"/>
                </a:solidFill>
                <a:latin typeface="Arial" charset="0"/>
                <a:ea typeface="+mn-ea"/>
                <a:cs typeface="+mn-cs"/>
              </a:rPr>
              <a:t>results in an EPE increase of roughly 2 pixels when testing</a:t>
            </a:r>
          </a:p>
          <a:p>
            <a:r>
              <a:rPr lang="en-IN" sz="1200" b="0" i="0" u="none" strike="noStrike" kern="1200" baseline="0" dirty="0">
                <a:solidFill>
                  <a:schemeClr val="tx1"/>
                </a:solidFill>
                <a:latin typeface="Arial" charset="0"/>
                <a:ea typeface="+mn-ea"/>
                <a:cs typeface="+mn-cs"/>
              </a:rPr>
              <a:t>on Sintel.</a:t>
            </a:r>
          </a:p>
          <a:p>
            <a:r>
              <a:rPr lang="en-GB" sz="1200" b="0" i="0" u="none" strike="noStrike" kern="1200" baseline="0" dirty="0">
                <a:solidFill>
                  <a:schemeClr val="tx1"/>
                </a:solidFill>
                <a:latin typeface="Arial" charset="0"/>
                <a:ea typeface="+mn-ea"/>
                <a:cs typeface="+mn-cs"/>
              </a:rPr>
              <a:t>First, </a:t>
            </a:r>
            <a:r>
              <a:rPr lang="en-GB" sz="1200" b="0" i="0" u="none" strike="noStrike" kern="1200" baseline="0" dirty="0" err="1">
                <a:solidFill>
                  <a:schemeClr val="tx1"/>
                </a:solidFill>
                <a:latin typeface="Arial" charset="0"/>
                <a:ea typeface="+mn-ea"/>
                <a:cs typeface="+mn-cs"/>
              </a:rPr>
              <a:t>FlowNetS</a:t>
            </a:r>
            <a:r>
              <a:rPr lang="en-GB" sz="1200" b="0" i="0" u="none" strike="noStrike" kern="1200" baseline="0" dirty="0">
                <a:solidFill>
                  <a:schemeClr val="tx1"/>
                </a:solidFill>
                <a:latin typeface="Arial" charset="0"/>
                <a:ea typeface="+mn-ea"/>
                <a:cs typeface="+mn-cs"/>
              </a:rPr>
              <a:t> generalizes to Sintel Final better than</a:t>
            </a:r>
          </a:p>
          <a:p>
            <a:r>
              <a:rPr lang="en-GB" sz="1200" b="0" i="0" u="none" strike="noStrike" kern="1200" baseline="0" dirty="0" err="1">
                <a:solidFill>
                  <a:schemeClr val="tx1"/>
                </a:solidFill>
                <a:latin typeface="Arial" charset="0"/>
                <a:ea typeface="+mn-ea"/>
                <a:cs typeface="+mn-cs"/>
              </a:rPr>
              <a:t>FlowNetC</a:t>
            </a:r>
            <a:r>
              <a:rPr lang="en-GB" sz="1200" b="0" i="0" u="none" strike="noStrike" kern="1200" baseline="0" dirty="0">
                <a:solidFill>
                  <a:schemeClr val="tx1"/>
                </a:solidFill>
                <a:latin typeface="Arial" charset="0"/>
                <a:ea typeface="+mn-ea"/>
                <a:cs typeface="+mn-cs"/>
              </a:rPr>
              <a:t>. On the other hand, </a:t>
            </a:r>
            <a:r>
              <a:rPr lang="en-GB" sz="1200" b="0" i="0" u="none" strike="noStrike" kern="1200" baseline="0" dirty="0" err="1">
                <a:solidFill>
                  <a:schemeClr val="tx1"/>
                </a:solidFill>
                <a:latin typeface="Arial" charset="0"/>
                <a:ea typeface="+mn-ea"/>
                <a:cs typeface="+mn-cs"/>
              </a:rPr>
              <a:t>FlowNetC</a:t>
            </a:r>
            <a:r>
              <a:rPr lang="en-GB" sz="1200" b="0" i="0" u="none" strike="noStrike" kern="1200" baseline="0" dirty="0">
                <a:solidFill>
                  <a:schemeClr val="tx1"/>
                </a:solidFill>
                <a:latin typeface="Arial" charset="0"/>
                <a:ea typeface="+mn-ea"/>
                <a:cs typeface="+mn-cs"/>
              </a:rPr>
              <a:t> outperforms</a:t>
            </a:r>
          </a:p>
          <a:p>
            <a:r>
              <a:rPr lang="en-GB" sz="1200" b="0" i="0" u="none" strike="noStrike" kern="1200" baseline="0" dirty="0" err="1">
                <a:solidFill>
                  <a:schemeClr val="tx1"/>
                </a:solidFill>
                <a:latin typeface="Arial" charset="0"/>
                <a:ea typeface="+mn-ea"/>
                <a:cs typeface="+mn-cs"/>
              </a:rPr>
              <a:t>FlowNetS</a:t>
            </a:r>
            <a:r>
              <a:rPr lang="en-GB" sz="1200" b="0" i="0" u="none" strike="noStrike" kern="1200" baseline="0" dirty="0">
                <a:solidFill>
                  <a:schemeClr val="tx1"/>
                </a:solidFill>
                <a:latin typeface="Arial" charset="0"/>
                <a:ea typeface="+mn-ea"/>
                <a:cs typeface="+mn-cs"/>
              </a:rPr>
              <a:t> on Flying chairs and Sintel Clean. Note that Flying</a:t>
            </a:r>
          </a:p>
          <a:p>
            <a:r>
              <a:rPr lang="en-GB" sz="1200" b="0" i="0" u="none" strike="noStrike" kern="1200" baseline="0" dirty="0">
                <a:solidFill>
                  <a:schemeClr val="tx1"/>
                </a:solidFill>
                <a:latin typeface="Arial" charset="0"/>
                <a:ea typeface="+mn-ea"/>
                <a:cs typeface="+mn-cs"/>
              </a:rPr>
              <a:t>Chairs do not include motion blur or fog, as in Sintel</a:t>
            </a:r>
          </a:p>
          <a:p>
            <a:r>
              <a:rPr lang="en-IN" sz="1200" b="0" i="0" u="none" strike="noStrike" kern="1200" baseline="0" dirty="0">
                <a:solidFill>
                  <a:schemeClr val="tx1"/>
                </a:solidFill>
                <a:latin typeface="Arial" charset="0"/>
                <a:ea typeface="+mn-ea"/>
                <a:cs typeface="+mn-cs"/>
              </a:rPr>
              <a:t>Final.</a:t>
            </a:r>
          </a:p>
          <a:p>
            <a:r>
              <a:rPr lang="en-GB" sz="1200" b="0" i="0" u="none" strike="noStrike" kern="1200" baseline="0" dirty="0">
                <a:solidFill>
                  <a:schemeClr val="tx1"/>
                </a:solidFill>
                <a:latin typeface="Arial" charset="0"/>
                <a:ea typeface="+mn-ea"/>
                <a:cs typeface="+mn-cs"/>
              </a:rPr>
              <a:t>This can be seen from the results</a:t>
            </a:r>
          </a:p>
          <a:p>
            <a:r>
              <a:rPr lang="en-GB" sz="1200" b="0" i="0" u="none" strike="noStrike" kern="1200" baseline="0" dirty="0">
                <a:solidFill>
                  <a:schemeClr val="tx1"/>
                </a:solidFill>
                <a:latin typeface="Arial" charset="0"/>
                <a:ea typeface="+mn-ea"/>
                <a:cs typeface="+mn-cs"/>
              </a:rPr>
              <a:t>on KITTI discussed above, and also from detailed performance</a:t>
            </a:r>
          </a:p>
          <a:p>
            <a:r>
              <a:rPr lang="en-IN" sz="1200" b="0" i="0" u="none" strike="noStrike" kern="1200" baseline="0" dirty="0">
                <a:solidFill>
                  <a:schemeClr val="tx1"/>
                </a:solidFill>
                <a:latin typeface="Arial" charset="0"/>
                <a:ea typeface="+mn-ea"/>
                <a:cs typeface="+mn-cs"/>
              </a:rPr>
              <a:t>analysis on Sintel Final</a:t>
            </a:r>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32</a:t>
            </a:fld>
            <a:endParaRPr lang="de-DE" altLang="en-US"/>
          </a:p>
        </p:txBody>
      </p:sp>
    </p:spTree>
    <p:extLst>
      <p:ext uri="{BB962C8B-B14F-4D97-AF65-F5344CB8AC3E}">
        <p14:creationId xmlns:p14="http://schemas.microsoft.com/office/powerpoint/2010/main" val="2433140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B1B45D78-9097-4C25-A97E-300E47B35BEF}"/>
              </a:ext>
            </a:extLst>
          </p:cNvPr>
          <p:cNvSpPr>
            <a:spLocks noGrp="1" noChangeArrowheads="1"/>
          </p:cNvSpPr>
          <p:nvPr>
            <p:ph type="sldNum" sz="quarter" idx="5"/>
          </p:nvPr>
        </p:nvSpPr>
        <p:spPr>
          <a:noFill/>
        </p:spPr>
        <p:txBody>
          <a:bodyPr/>
          <a:lstStyle>
            <a:lvl1pPr defTabSz="989013" eaLnBrk="0" hangingPunct="0">
              <a:defRPr sz="2400">
                <a:solidFill>
                  <a:schemeClr val="tx1"/>
                </a:solidFill>
                <a:latin typeface="Arial" panose="020B0604020202020204" pitchFamily="34" charset="0"/>
              </a:defRPr>
            </a:lvl1pPr>
            <a:lvl2pPr marL="742950" indent="-285750" defTabSz="989013" eaLnBrk="0" hangingPunct="0">
              <a:defRPr sz="2400">
                <a:solidFill>
                  <a:schemeClr val="tx1"/>
                </a:solidFill>
                <a:latin typeface="Arial" panose="020B0604020202020204" pitchFamily="34" charset="0"/>
              </a:defRPr>
            </a:lvl2pPr>
            <a:lvl3pPr marL="1143000" indent="-228600" defTabSz="989013" eaLnBrk="0" hangingPunct="0">
              <a:defRPr sz="2400">
                <a:solidFill>
                  <a:schemeClr val="tx1"/>
                </a:solidFill>
                <a:latin typeface="Arial" panose="020B0604020202020204" pitchFamily="34" charset="0"/>
              </a:defRPr>
            </a:lvl3pPr>
            <a:lvl4pPr marL="1600200" indent="-228600" defTabSz="989013" eaLnBrk="0" hangingPunct="0">
              <a:defRPr sz="2400">
                <a:solidFill>
                  <a:schemeClr val="tx1"/>
                </a:solidFill>
                <a:latin typeface="Arial" panose="020B0604020202020204" pitchFamily="34" charset="0"/>
              </a:defRPr>
            </a:lvl4pPr>
            <a:lvl5pPr marL="2057400" indent="-228600" defTabSz="989013" eaLnBrk="0" hangingPunct="0">
              <a:defRPr sz="2400">
                <a:solidFill>
                  <a:schemeClr val="tx1"/>
                </a:solidFill>
                <a:latin typeface="Arial" panose="020B0604020202020204" pitchFamily="34" charset="0"/>
              </a:defRPr>
            </a:lvl5pPr>
            <a:lvl6pPr marL="2514600" indent="-228600" defTabSz="989013"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9013"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9013"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9013"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EEE95EA-1722-41C7-B01D-9DCFD5531DB2}" type="slidenum">
              <a:rPr lang="de-DE" altLang="en-US" sz="1300"/>
              <a:pPr eaLnBrk="1" hangingPunct="1"/>
              <a:t>7</a:t>
            </a:fld>
            <a:endParaRPr lang="de-DE" altLang="en-US" sz="1300"/>
          </a:p>
        </p:txBody>
      </p:sp>
      <p:sp>
        <p:nvSpPr>
          <p:cNvPr id="4099" name="Rectangle 2">
            <a:extLst>
              <a:ext uri="{FF2B5EF4-FFF2-40B4-BE49-F238E27FC236}">
                <a16:creationId xmlns:a16="http://schemas.microsoft.com/office/drawing/2014/main" id="{5725F9D7-47E4-4098-AC86-E43DFA3D04DA}"/>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27F4C1B4-0790-4010-8907-19FC18FD2C0C}"/>
              </a:ext>
            </a:extLst>
          </p:cNvPr>
          <p:cNvSpPr>
            <a:spLocks noGrp="1" noChangeArrowheads="1"/>
          </p:cNvSpPr>
          <p:nvPr>
            <p:ph type="body" idx="1"/>
          </p:nvPr>
        </p:nvSpPr>
        <p:spPr>
          <a:xfrm>
            <a:off x="473075" y="4856163"/>
            <a:ext cx="6219825" cy="280987"/>
          </a:xfrm>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b="1" dirty="0"/>
              <a:t>Track the motion of objects across frames</a:t>
            </a:r>
            <a:r>
              <a:rPr lang="en-GB" sz="1200" dirty="0"/>
              <a:t> to estimate its current velocity and predict its position in the next frame</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29886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t>three 2d-matrices stacked over each other (one for each </a:t>
            </a:r>
            <a:r>
              <a:rPr lang="en-GB" sz="1200" dirty="0" err="1"/>
              <a:t>color</a:t>
            </a:r>
            <a:r>
              <a:rPr lang="en-GB" sz="1200" dirty="0"/>
              <a:t>), each having pixel values in the range 0 to 255</a:t>
            </a:r>
          </a:p>
          <a:p>
            <a:r>
              <a:rPr lang="en-GB" sz="1200" dirty="0"/>
              <a:t>The value of each pixel in the matrix will range from 0 to 255 – </a:t>
            </a:r>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9</a:t>
            </a:fld>
            <a:endParaRPr lang="de-DE" altLang="en-US"/>
          </a:p>
        </p:txBody>
      </p:sp>
    </p:spTree>
    <p:extLst>
      <p:ext uri="{BB962C8B-B14F-4D97-AF65-F5344CB8AC3E}">
        <p14:creationId xmlns:p14="http://schemas.microsoft.com/office/powerpoint/2010/main" val="392727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charset="0"/>
                <a:ea typeface="+mn-ea"/>
                <a:cs typeface="+mn-cs"/>
              </a:rPr>
              <a:t>In the network shown in </a:t>
            </a:r>
            <a:r>
              <a:rPr lang="en-GB" sz="1200" b="1" i="0" kern="1200" dirty="0">
                <a:solidFill>
                  <a:schemeClr val="tx1"/>
                </a:solidFill>
                <a:effectLst/>
                <a:latin typeface="Arial" charset="0"/>
                <a:ea typeface="+mn-ea"/>
                <a:cs typeface="+mn-cs"/>
              </a:rPr>
              <a:t>Figure 11,</a:t>
            </a:r>
            <a:r>
              <a:rPr lang="en-GB" sz="1200" b="0" i="0" kern="1200" dirty="0">
                <a:solidFill>
                  <a:schemeClr val="tx1"/>
                </a:solidFill>
                <a:effectLst/>
                <a:latin typeface="Arial" charset="0"/>
                <a:ea typeface="+mn-ea"/>
                <a:cs typeface="+mn-cs"/>
              </a:rPr>
              <a:t> pooling operation is applied separately to each feature map (notice that, due to this, we get three output maps from three input maps).</a:t>
            </a:r>
          </a:p>
          <a:p>
            <a:r>
              <a:rPr lang="en-GB" sz="1200" b="0" i="0" kern="1200" dirty="0">
                <a:solidFill>
                  <a:schemeClr val="tx1"/>
                </a:solidFill>
                <a:effectLst/>
                <a:latin typeface="Arial" charset="0"/>
                <a:ea typeface="+mn-ea"/>
                <a:cs typeface="+mn-cs"/>
              </a:rPr>
              <a:t>makes the input representations (feature dimension) smaller and more manageable</a:t>
            </a:r>
          </a:p>
          <a:p>
            <a:r>
              <a:rPr lang="en-GB" sz="1200" b="0" i="0" kern="1200" dirty="0">
                <a:solidFill>
                  <a:schemeClr val="tx1"/>
                </a:solidFill>
                <a:effectLst/>
                <a:latin typeface="Arial" charset="0"/>
                <a:ea typeface="+mn-ea"/>
                <a:cs typeface="+mn-cs"/>
              </a:rPr>
              <a:t>makes the network invariant to small transformations, distortions and translations in the input image</a:t>
            </a:r>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12</a:t>
            </a:fld>
            <a:endParaRPr lang="de-DE" altLang="en-US"/>
          </a:p>
        </p:txBody>
      </p:sp>
    </p:spTree>
    <p:extLst>
      <p:ext uri="{BB962C8B-B14F-4D97-AF65-F5344CB8AC3E}">
        <p14:creationId xmlns:p14="http://schemas.microsoft.com/office/powerpoint/2010/main" val="136690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But pooling results in reduced resolution, so in order to provide dense per-pixel predictions we need to refine the </a:t>
            </a:r>
            <a:r>
              <a:rPr lang="en-IN" sz="1200" b="0" i="0" u="none" strike="noStrike" kern="1200" baseline="0" dirty="0">
                <a:solidFill>
                  <a:schemeClr val="tx1"/>
                </a:solidFill>
                <a:latin typeface="Arial" charset="0"/>
                <a:ea typeface="+mn-ea"/>
                <a:cs typeface="+mn-cs"/>
              </a:rPr>
              <a:t>coarse pooled representation</a:t>
            </a:r>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15</a:t>
            </a:fld>
            <a:endParaRPr lang="de-DE" altLang="en-US"/>
          </a:p>
        </p:txBody>
      </p:sp>
    </p:spTree>
    <p:extLst>
      <p:ext uri="{BB962C8B-B14F-4D97-AF65-F5344CB8AC3E}">
        <p14:creationId xmlns:p14="http://schemas.microsoft.com/office/powerpoint/2010/main" val="5775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simple choice is to stack both input images together and feed them through a rather generic network, allowing the network to decide itself how to process the image pair to extract the motion information.</a:t>
            </a:r>
          </a:p>
          <a:p>
            <a:r>
              <a:rPr lang="en-GB" sz="1200" b="0" i="0" u="none" strike="noStrike" kern="1200" baseline="0" dirty="0">
                <a:solidFill>
                  <a:schemeClr val="tx1"/>
                </a:solidFill>
                <a:latin typeface="Arial" charset="0"/>
                <a:ea typeface="+mn-ea"/>
                <a:cs typeface="+mn-cs"/>
              </a:rPr>
              <a:t>Only consists of convolutional layers</a:t>
            </a:r>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16</a:t>
            </a:fld>
            <a:endParaRPr lang="de-DE" altLang="en-US"/>
          </a:p>
        </p:txBody>
      </p:sp>
    </p:spTree>
    <p:extLst>
      <p:ext uri="{BB962C8B-B14F-4D97-AF65-F5344CB8AC3E}">
        <p14:creationId xmlns:p14="http://schemas.microsoft.com/office/powerpoint/2010/main" val="399550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Then it is explained that these amount</a:t>
            </a:r>
          </a:p>
          <a:p>
            <a:r>
              <a:rPr lang="en-GB" sz="1200" b="0" i="0" u="none" strike="noStrike" kern="1200" baseline="0" dirty="0">
                <a:solidFill>
                  <a:schemeClr val="tx1"/>
                </a:solidFill>
                <a:latin typeface="Arial" charset="0"/>
                <a:ea typeface="+mn-ea"/>
                <a:cs typeface="+mn-cs"/>
              </a:rPr>
              <a:t>of computations are (computationally) expensive and for each patch in f1,</a:t>
            </a:r>
          </a:p>
          <a:p>
            <a:r>
              <a:rPr lang="en-GB" sz="1200" b="0" i="0" u="none" strike="noStrike" kern="1200" baseline="0" dirty="0">
                <a:solidFill>
                  <a:schemeClr val="tx1"/>
                </a:solidFill>
                <a:latin typeface="Arial" charset="0"/>
                <a:ea typeface="+mn-ea"/>
                <a:cs typeface="+mn-cs"/>
              </a:rPr>
              <a:t>only D2 (instead of w  h) correlations will be computed, so the number</a:t>
            </a:r>
          </a:p>
          <a:p>
            <a:r>
              <a:rPr lang="en-GB" sz="1200" b="0" i="0" u="none" strike="noStrike" kern="1200" baseline="0" dirty="0">
                <a:solidFill>
                  <a:schemeClr val="tx1"/>
                </a:solidFill>
                <a:latin typeface="Arial" charset="0"/>
                <a:ea typeface="+mn-ea"/>
                <a:cs typeface="+mn-cs"/>
              </a:rPr>
              <a:t>of correlation computations is reduced to (w  h)  D2.</a:t>
            </a:r>
          </a:p>
          <a:p>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19</a:t>
            </a:fld>
            <a:endParaRPr lang="de-DE" altLang="en-US"/>
          </a:p>
        </p:txBody>
      </p:sp>
    </p:spTree>
    <p:extLst>
      <p:ext uri="{BB962C8B-B14F-4D97-AF65-F5344CB8AC3E}">
        <p14:creationId xmlns:p14="http://schemas.microsoft.com/office/powerpoint/2010/main" val="1387027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This way we preserve both the high-level</a:t>
            </a:r>
          </a:p>
          <a:p>
            <a:r>
              <a:rPr lang="en-GB" sz="1200" b="0" i="0" u="none" strike="noStrike" kern="1200" baseline="0" dirty="0">
                <a:solidFill>
                  <a:schemeClr val="tx1"/>
                </a:solidFill>
                <a:latin typeface="Arial" charset="0"/>
                <a:ea typeface="+mn-ea"/>
                <a:cs typeface="+mn-cs"/>
              </a:rPr>
              <a:t>information passed from coarser feature maps and fine local</a:t>
            </a:r>
          </a:p>
          <a:p>
            <a:r>
              <a:rPr lang="en-GB" sz="1200" b="0" i="0" u="none" strike="noStrike" kern="1200" baseline="0" dirty="0">
                <a:solidFill>
                  <a:schemeClr val="tx1"/>
                </a:solidFill>
                <a:latin typeface="Arial" charset="0"/>
                <a:ea typeface="+mn-ea"/>
                <a:cs typeface="+mn-cs"/>
              </a:rPr>
              <a:t>information provided in lower layer feature maps.</a:t>
            </a:r>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20</a:t>
            </a:fld>
            <a:endParaRPr lang="de-DE" altLang="en-US"/>
          </a:p>
        </p:txBody>
      </p:sp>
    </p:spTree>
    <p:extLst>
      <p:ext uri="{BB962C8B-B14F-4D97-AF65-F5344CB8AC3E}">
        <p14:creationId xmlns:p14="http://schemas.microsoft.com/office/powerpoint/2010/main" val="241437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3759D3-2708-40A2-B89A-A6305E3D183B}" type="slidenum">
              <a:rPr lang="de-DE" altLang="en-US" smtClean="0"/>
              <a:pPr/>
              <a:t>24</a:t>
            </a:fld>
            <a:endParaRPr lang="de-DE" altLang="en-US"/>
          </a:p>
        </p:txBody>
      </p:sp>
    </p:spTree>
    <p:extLst>
      <p:ext uri="{BB962C8B-B14F-4D97-AF65-F5344CB8AC3E}">
        <p14:creationId xmlns:p14="http://schemas.microsoft.com/office/powerpoint/2010/main" val="590232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28663" y="2125663"/>
            <a:ext cx="8264525" cy="1465262"/>
          </a:xfrm>
          <a:prstGeom prst="rect">
            <a:avLst/>
          </a:prstGeom>
        </p:spPr>
        <p:txBody>
          <a:bodyPr/>
          <a:lstStyle/>
          <a:p>
            <a:r>
              <a:rPr lang="en-US"/>
              <a:t>Click to edit Master title style</a:t>
            </a:r>
            <a:endParaRPr lang="de-DE"/>
          </a:p>
        </p:txBody>
      </p:sp>
      <p:sp>
        <p:nvSpPr>
          <p:cNvPr id="3" name="Untertitel 2"/>
          <p:cNvSpPr>
            <a:spLocks noGrp="1"/>
          </p:cNvSpPr>
          <p:nvPr>
            <p:ph type="subTitle" idx="1"/>
          </p:nvPr>
        </p:nvSpPr>
        <p:spPr>
          <a:xfrm>
            <a:off x="1458913" y="3876675"/>
            <a:ext cx="6804025" cy="174783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e-DE"/>
          </a:p>
        </p:txBody>
      </p:sp>
      <p:sp>
        <p:nvSpPr>
          <p:cNvPr id="4" name="Rectangle 52">
            <a:extLst>
              <a:ext uri="{FF2B5EF4-FFF2-40B4-BE49-F238E27FC236}">
                <a16:creationId xmlns:a16="http://schemas.microsoft.com/office/drawing/2014/main" id="{2A4D71B9-420D-462A-B9D9-89511E09AADB}"/>
              </a:ext>
            </a:extLst>
          </p:cNvPr>
          <p:cNvSpPr>
            <a:spLocks noGrp="1" noChangeArrowheads="1"/>
          </p:cNvSpPr>
          <p:nvPr>
            <p:ph type="dt" sz="half" idx="10"/>
          </p:nvPr>
        </p:nvSpPr>
        <p:spPr>
          <a:xfrm>
            <a:off x="466379" y="6591993"/>
            <a:ext cx="3846513" cy="248545"/>
          </a:xfrm>
          <a:ln/>
        </p:spPr>
        <p:txBody>
          <a:bodyPr/>
          <a:lstStyle>
            <a:lvl1pPr>
              <a:defRPr/>
            </a:lvl1pPr>
          </a:lstStyle>
          <a:p>
            <a:pPr>
              <a:defRPr/>
            </a:pPr>
            <a:r>
              <a:rPr lang="en-US"/>
              <a:t>30.06.2020</a:t>
            </a:r>
            <a:endParaRPr lang="de-DE" dirty="0"/>
          </a:p>
        </p:txBody>
      </p:sp>
      <p:sp>
        <p:nvSpPr>
          <p:cNvPr id="6" name="Slide Number Placeholder 1">
            <a:extLst>
              <a:ext uri="{FF2B5EF4-FFF2-40B4-BE49-F238E27FC236}">
                <a16:creationId xmlns:a16="http://schemas.microsoft.com/office/drawing/2014/main" id="{C7680338-40CC-445E-9A9E-0BC3E591701C}"/>
              </a:ext>
            </a:extLst>
          </p:cNvPr>
          <p:cNvSpPr>
            <a:spLocks noGrp="1"/>
          </p:cNvSpPr>
          <p:nvPr>
            <p:ph type="sldNum" sz="quarter" idx="4"/>
          </p:nvPr>
        </p:nvSpPr>
        <p:spPr>
          <a:xfrm>
            <a:off x="7289888" y="6591992"/>
            <a:ext cx="2187575" cy="24854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6B3D-7A43-42B4-83F4-164C9360A025}" type="slidenum">
              <a:rPr lang="en-IN" smtClean="0"/>
              <a:t>‹#›</a:t>
            </a:fld>
            <a:endParaRPr lang="en-IN"/>
          </a:p>
        </p:txBody>
      </p:sp>
    </p:spTree>
    <p:extLst>
      <p:ext uri="{BB962C8B-B14F-4D97-AF65-F5344CB8AC3E}">
        <p14:creationId xmlns:p14="http://schemas.microsoft.com/office/powerpoint/2010/main" val="2457621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485775" y="274638"/>
            <a:ext cx="8750300" cy="1139825"/>
          </a:xfrm>
          <a:prstGeom prst="rect">
            <a:avLst/>
          </a:prstGeom>
        </p:spPr>
        <p:txBody>
          <a:bodyPr/>
          <a:lstStyle/>
          <a:p>
            <a:r>
              <a:rPr lang="en-US"/>
              <a:t>Click to edit Master title style</a:t>
            </a:r>
            <a:endParaRPr lang="de-DE"/>
          </a:p>
        </p:txBody>
      </p:sp>
      <p:sp>
        <p:nvSpPr>
          <p:cNvPr id="3" name="Vertikaler Textplatzhalter 2"/>
          <p:cNvSpPr>
            <a:spLocks noGrp="1"/>
          </p:cNvSpPr>
          <p:nvPr>
            <p:ph type="body" orient="vert" idx="1"/>
          </p:nvPr>
        </p:nvSpPr>
        <p:spPr>
          <a:xfrm>
            <a:off x="485775" y="1595438"/>
            <a:ext cx="8750300" cy="45148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2">
            <a:extLst>
              <a:ext uri="{FF2B5EF4-FFF2-40B4-BE49-F238E27FC236}">
                <a16:creationId xmlns:a16="http://schemas.microsoft.com/office/drawing/2014/main" id="{465E841B-867D-4EFC-80DE-A00A135749F7}"/>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5" name="Rectangle 53">
            <a:extLst>
              <a:ext uri="{FF2B5EF4-FFF2-40B4-BE49-F238E27FC236}">
                <a16:creationId xmlns:a16="http://schemas.microsoft.com/office/drawing/2014/main" id="{797486FD-F5B7-4319-8809-4707E923FF81}"/>
              </a:ext>
            </a:extLst>
          </p:cNvPr>
          <p:cNvSpPr>
            <a:spLocks noGrp="1" noChangeArrowheads="1"/>
          </p:cNvSpPr>
          <p:nvPr>
            <p:ph type="ftr" sz="quarter" idx="11"/>
          </p:nvPr>
        </p:nvSpPr>
        <p:spPr>
          <a:xfrm>
            <a:off x="4965700" y="6478588"/>
            <a:ext cx="3959225" cy="361950"/>
          </a:xfrm>
          <a:prstGeom prst="rect">
            <a:avLst/>
          </a:prstGeom>
          <a:ln/>
        </p:spPr>
        <p:txBody>
          <a:bodyPr/>
          <a:lstStyle>
            <a:lvl1pPr>
              <a:defRPr/>
            </a:lvl1pPr>
          </a:lstStyle>
          <a:p>
            <a:pPr>
              <a:defRPr/>
            </a:pPr>
            <a:endParaRPr lang="de-DE"/>
          </a:p>
        </p:txBody>
      </p:sp>
    </p:spTree>
    <p:extLst>
      <p:ext uri="{BB962C8B-B14F-4D97-AF65-F5344CB8AC3E}">
        <p14:creationId xmlns:p14="http://schemas.microsoft.com/office/powerpoint/2010/main" val="295293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048500" y="274638"/>
            <a:ext cx="2187575" cy="5835650"/>
          </a:xfrm>
          <a:prstGeom prst="rect">
            <a:avLst/>
          </a:prstGeo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485775" y="274638"/>
            <a:ext cx="6410325" cy="58356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2">
            <a:extLst>
              <a:ext uri="{FF2B5EF4-FFF2-40B4-BE49-F238E27FC236}">
                <a16:creationId xmlns:a16="http://schemas.microsoft.com/office/drawing/2014/main" id="{970494B8-351E-4881-9475-7F9EF1D68D40}"/>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5" name="Rectangle 53">
            <a:extLst>
              <a:ext uri="{FF2B5EF4-FFF2-40B4-BE49-F238E27FC236}">
                <a16:creationId xmlns:a16="http://schemas.microsoft.com/office/drawing/2014/main" id="{2D69380B-00D1-4381-BC8A-2F7CE7AA9E41}"/>
              </a:ext>
            </a:extLst>
          </p:cNvPr>
          <p:cNvSpPr>
            <a:spLocks noGrp="1" noChangeArrowheads="1"/>
          </p:cNvSpPr>
          <p:nvPr>
            <p:ph type="ftr" sz="quarter" idx="11"/>
          </p:nvPr>
        </p:nvSpPr>
        <p:spPr>
          <a:xfrm>
            <a:off x="4965700" y="6478588"/>
            <a:ext cx="3959225" cy="361950"/>
          </a:xfrm>
          <a:prstGeom prst="rect">
            <a:avLst/>
          </a:prstGeom>
          <a:ln/>
        </p:spPr>
        <p:txBody>
          <a:bodyPr/>
          <a:lstStyle>
            <a:lvl1pPr>
              <a:defRPr/>
            </a:lvl1pPr>
          </a:lstStyle>
          <a:p>
            <a:pPr>
              <a:defRPr/>
            </a:pPr>
            <a:endParaRPr lang="de-DE"/>
          </a:p>
        </p:txBody>
      </p:sp>
    </p:spTree>
    <p:extLst>
      <p:ext uri="{BB962C8B-B14F-4D97-AF65-F5344CB8AC3E}">
        <p14:creationId xmlns:p14="http://schemas.microsoft.com/office/powerpoint/2010/main" val="30365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485775" y="1595438"/>
            <a:ext cx="8750300" cy="45148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2">
            <a:extLst>
              <a:ext uri="{FF2B5EF4-FFF2-40B4-BE49-F238E27FC236}">
                <a16:creationId xmlns:a16="http://schemas.microsoft.com/office/drawing/2014/main" id="{EC83213F-1E00-4347-8C42-DD46D715C4CF}"/>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6" name="Title 5">
            <a:extLst>
              <a:ext uri="{FF2B5EF4-FFF2-40B4-BE49-F238E27FC236}">
                <a16:creationId xmlns:a16="http://schemas.microsoft.com/office/drawing/2014/main" id="{1AB754F3-E279-43F8-B721-4DA026B8E856}"/>
              </a:ext>
            </a:extLst>
          </p:cNvPr>
          <p:cNvSpPr>
            <a:spLocks noGrp="1"/>
          </p:cNvSpPr>
          <p:nvPr>
            <p:ph type="title"/>
          </p:nvPr>
        </p:nvSpPr>
        <p:spPr>
          <a:xfrm>
            <a:off x="668338" y="363538"/>
            <a:ext cx="8385175" cy="1322387"/>
          </a:xfrm>
          <a:prstGeom prst="rect">
            <a:avLst/>
          </a:prstGeom>
        </p:spPr>
        <p:txBody>
          <a:bodyPr/>
          <a:lstStyle/>
          <a:p>
            <a:r>
              <a:rPr lang="en-US"/>
              <a:t>Click to edit Master title style</a:t>
            </a:r>
            <a:endParaRPr lang="en-IN"/>
          </a:p>
        </p:txBody>
      </p:sp>
      <p:sp>
        <p:nvSpPr>
          <p:cNvPr id="7" name="Slide Number Placeholder 1">
            <a:extLst>
              <a:ext uri="{FF2B5EF4-FFF2-40B4-BE49-F238E27FC236}">
                <a16:creationId xmlns:a16="http://schemas.microsoft.com/office/drawing/2014/main" id="{D2375E70-EDAE-4E1F-8B8D-263045BD2D7B}"/>
              </a:ext>
            </a:extLst>
          </p:cNvPr>
          <p:cNvSpPr>
            <a:spLocks noGrp="1"/>
          </p:cNvSpPr>
          <p:nvPr>
            <p:ph type="sldNum" sz="quarter" idx="4"/>
          </p:nvPr>
        </p:nvSpPr>
        <p:spPr>
          <a:xfrm>
            <a:off x="7289888" y="6591992"/>
            <a:ext cx="2187575" cy="24854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6B3D-7A43-42B4-83F4-164C9360A025}" type="slidenum">
              <a:rPr lang="en-IN" smtClean="0"/>
              <a:t>‹#›</a:t>
            </a:fld>
            <a:endParaRPr lang="en-IN"/>
          </a:p>
        </p:txBody>
      </p:sp>
    </p:spTree>
    <p:extLst>
      <p:ext uri="{BB962C8B-B14F-4D97-AF65-F5344CB8AC3E}">
        <p14:creationId xmlns:p14="http://schemas.microsoft.com/office/powerpoint/2010/main" val="3270992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68350" y="4395788"/>
            <a:ext cx="8262938" cy="1358900"/>
          </a:xfrm>
          <a:prstGeom prst="rect">
            <a:avLst/>
          </a:prstGeo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768350" y="2898775"/>
            <a:ext cx="8262938" cy="1497013"/>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2">
            <a:extLst>
              <a:ext uri="{FF2B5EF4-FFF2-40B4-BE49-F238E27FC236}">
                <a16:creationId xmlns:a16="http://schemas.microsoft.com/office/drawing/2014/main" id="{E4DA51FF-B84C-49DA-972F-FB218CEBF941}"/>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5" name="Rectangle 53">
            <a:extLst>
              <a:ext uri="{FF2B5EF4-FFF2-40B4-BE49-F238E27FC236}">
                <a16:creationId xmlns:a16="http://schemas.microsoft.com/office/drawing/2014/main" id="{69B7D9E0-3B2E-4F45-BD7F-7D35F62B47AB}"/>
              </a:ext>
            </a:extLst>
          </p:cNvPr>
          <p:cNvSpPr>
            <a:spLocks noGrp="1" noChangeArrowheads="1"/>
          </p:cNvSpPr>
          <p:nvPr>
            <p:ph type="ftr" sz="quarter" idx="11"/>
          </p:nvPr>
        </p:nvSpPr>
        <p:spPr>
          <a:xfrm>
            <a:off x="4965700" y="6478588"/>
            <a:ext cx="3959225" cy="361950"/>
          </a:xfrm>
          <a:prstGeom prst="rect">
            <a:avLst/>
          </a:prstGeom>
          <a:ln/>
        </p:spPr>
        <p:txBody>
          <a:bodyPr/>
          <a:lstStyle>
            <a:lvl1pPr>
              <a:defRPr/>
            </a:lvl1pPr>
          </a:lstStyle>
          <a:p>
            <a:pPr>
              <a:defRPr/>
            </a:pPr>
            <a:endParaRPr lang="de-DE"/>
          </a:p>
        </p:txBody>
      </p:sp>
    </p:spTree>
    <p:extLst>
      <p:ext uri="{BB962C8B-B14F-4D97-AF65-F5344CB8AC3E}">
        <p14:creationId xmlns:p14="http://schemas.microsoft.com/office/powerpoint/2010/main" val="2955527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85775" y="274638"/>
            <a:ext cx="8750300" cy="1139825"/>
          </a:xfrm>
          <a:prstGeom prst="rect">
            <a:avLst/>
          </a:prstGeom>
        </p:spPr>
        <p:txBody>
          <a:bodyPr/>
          <a:lstStyle/>
          <a:p>
            <a:r>
              <a:rPr lang="en-US"/>
              <a:t>Click to edit Master title style</a:t>
            </a:r>
            <a:endParaRPr lang="de-DE"/>
          </a:p>
        </p:txBody>
      </p:sp>
      <p:sp>
        <p:nvSpPr>
          <p:cNvPr id="3" name="Inhaltsplatzhalter 2"/>
          <p:cNvSpPr>
            <a:spLocks noGrp="1"/>
          </p:cNvSpPr>
          <p:nvPr>
            <p:ph sz="half" idx="1"/>
          </p:nvPr>
        </p:nvSpPr>
        <p:spPr>
          <a:xfrm>
            <a:off x="485775" y="1595438"/>
            <a:ext cx="4298950" cy="4514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937125" y="1595438"/>
            <a:ext cx="4298950" cy="4514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Rectangle 52">
            <a:extLst>
              <a:ext uri="{FF2B5EF4-FFF2-40B4-BE49-F238E27FC236}">
                <a16:creationId xmlns:a16="http://schemas.microsoft.com/office/drawing/2014/main" id="{32216AE2-84B8-437D-BC43-E0B55E17CD56}"/>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7" name="Slide Number Placeholder 1">
            <a:extLst>
              <a:ext uri="{FF2B5EF4-FFF2-40B4-BE49-F238E27FC236}">
                <a16:creationId xmlns:a16="http://schemas.microsoft.com/office/drawing/2014/main" id="{1110B4E8-B12C-4FF6-8A52-34B097FAC54A}"/>
              </a:ext>
            </a:extLst>
          </p:cNvPr>
          <p:cNvSpPr>
            <a:spLocks noGrp="1"/>
          </p:cNvSpPr>
          <p:nvPr>
            <p:ph type="sldNum" sz="quarter" idx="4"/>
          </p:nvPr>
        </p:nvSpPr>
        <p:spPr>
          <a:xfrm>
            <a:off x="7289888" y="6591992"/>
            <a:ext cx="2187575" cy="24854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6B3D-7A43-42B4-83F4-164C9360A025}" type="slidenum">
              <a:rPr lang="en-IN" smtClean="0"/>
              <a:t>‹#›</a:t>
            </a:fld>
            <a:endParaRPr lang="en-IN"/>
          </a:p>
        </p:txBody>
      </p:sp>
    </p:spTree>
    <p:extLst>
      <p:ext uri="{BB962C8B-B14F-4D97-AF65-F5344CB8AC3E}">
        <p14:creationId xmlns:p14="http://schemas.microsoft.com/office/powerpoint/2010/main" val="2129756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85775" y="274638"/>
            <a:ext cx="8750300" cy="1139825"/>
          </a:xfrm>
          <a:prstGeom prst="rect">
            <a:avLst/>
          </a:prstGeom>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485775" y="1531938"/>
            <a:ext cx="4295775" cy="6381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485775" y="2170113"/>
            <a:ext cx="4295775" cy="39401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938713" y="1531938"/>
            <a:ext cx="4297362" cy="6381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4938713" y="2170113"/>
            <a:ext cx="4297362" cy="39401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Rectangle 52">
            <a:extLst>
              <a:ext uri="{FF2B5EF4-FFF2-40B4-BE49-F238E27FC236}">
                <a16:creationId xmlns:a16="http://schemas.microsoft.com/office/drawing/2014/main" id="{5F4834F0-11DD-4565-A2E6-235E355FE7D5}"/>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9" name="Slide Number Placeholder 1">
            <a:extLst>
              <a:ext uri="{FF2B5EF4-FFF2-40B4-BE49-F238E27FC236}">
                <a16:creationId xmlns:a16="http://schemas.microsoft.com/office/drawing/2014/main" id="{AA7DEE5B-AFAC-4DB2-8CE5-87B15B21F8C8}"/>
              </a:ext>
            </a:extLst>
          </p:cNvPr>
          <p:cNvSpPr>
            <a:spLocks noGrp="1"/>
          </p:cNvSpPr>
          <p:nvPr>
            <p:ph type="sldNum" sz="quarter" idx="11"/>
          </p:nvPr>
        </p:nvSpPr>
        <p:spPr>
          <a:xfrm>
            <a:off x="7289888" y="6600305"/>
            <a:ext cx="2187575" cy="24854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6B3D-7A43-42B4-83F4-164C9360A025}" type="slidenum">
              <a:rPr lang="en-IN" smtClean="0"/>
              <a:t>‹#›</a:t>
            </a:fld>
            <a:endParaRPr lang="en-IN"/>
          </a:p>
        </p:txBody>
      </p:sp>
    </p:spTree>
    <p:extLst>
      <p:ext uri="{BB962C8B-B14F-4D97-AF65-F5344CB8AC3E}">
        <p14:creationId xmlns:p14="http://schemas.microsoft.com/office/powerpoint/2010/main" val="117120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85775" y="274638"/>
            <a:ext cx="8750300" cy="1139825"/>
          </a:xfrm>
          <a:prstGeom prst="rect">
            <a:avLst/>
          </a:prstGeom>
        </p:spPr>
        <p:txBody>
          <a:bodyPr/>
          <a:lstStyle/>
          <a:p>
            <a:r>
              <a:rPr lang="en-US"/>
              <a:t>Click to edit Master title style</a:t>
            </a:r>
            <a:endParaRPr lang="de-DE"/>
          </a:p>
        </p:txBody>
      </p:sp>
      <p:sp>
        <p:nvSpPr>
          <p:cNvPr id="3" name="Rectangle 52">
            <a:extLst>
              <a:ext uri="{FF2B5EF4-FFF2-40B4-BE49-F238E27FC236}">
                <a16:creationId xmlns:a16="http://schemas.microsoft.com/office/drawing/2014/main" id="{5AC6E4BB-053A-4962-B75D-C456E3FC1BC0}"/>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5" name="Slide Number Placeholder 1">
            <a:extLst>
              <a:ext uri="{FF2B5EF4-FFF2-40B4-BE49-F238E27FC236}">
                <a16:creationId xmlns:a16="http://schemas.microsoft.com/office/drawing/2014/main" id="{ACBE96C6-1C71-48B8-9811-E6A460C9D94C}"/>
              </a:ext>
            </a:extLst>
          </p:cNvPr>
          <p:cNvSpPr>
            <a:spLocks noGrp="1"/>
          </p:cNvSpPr>
          <p:nvPr>
            <p:ph type="sldNum" sz="quarter" idx="4"/>
          </p:nvPr>
        </p:nvSpPr>
        <p:spPr>
          <a:xfrm>
            <a:off x="7289888" y="6591992"/>
            <a:ext cx="2187575" cy="24854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6B3D-7A43-42B4-83F4-164C9360A025}" type="slidenum">
              <a:rPr lang="en-IN" smtClean="0"/>
              <a:t>‹#›</a:t>
            </a:fld>
            <a:endParaRPr lang="en-IN"/>
          </a:p>
        </p:txBody>
      </p:sp>
    </p:spTree>
    <p:extLst>
      <p:ext uri="{BB962C8B-B14F-4D97-AF65-F5344CB8AC3E}">
        <p14:creationId xmlns:p14="http://schemas.microsoft.com/office/powerpoint/2010/main" val="877782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ECEAC571-89BF-45E0-97F5-2DD8734011BC}"/>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4" name="Slide Number Placeholder 1">
            <a:extLst>
              <a:ext uri="{FF2B5EF4-FFF2-40B4-BE49-F238E27FC236}">
                <a16:creationId xmlns:a16="http://schemas.microsoft.com/office/drawing/2014/main" id="{B9B7E866-89F6-40D5-96E7-8CAC5CFF0D65}"/>
              </a:ext>
            </a:extLst>
          </p:cNvPr>
          <p:cNvSpPr>
            <a:spLocks noGrp="1"/>
          </p:cNvSpPr>
          <p:nvPr>
            <p:ph type="sldNum" sz="quarter" idx="4"/>
          </p:nvPr>
        </p:nvSpPr>
        <p:spPr>
          <a:xfrm>
            <a:off x="7289888" y="6591992"/>
            <a:ext cx="2187575" cy="24854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6B3D-7A43-42B4-83F4-164C9360A025}" type="slidenum">
              <a:rPr lang="en-IN" smtClean="0"/>
              <a:t>‹#›</a:t>
            </a:fld>
            <a:endParaRPr lang="en-IN"/>
          </a:p>
        </p:txBody>
      </p:sp>
    </p:spTree>
    <p:extLst>
      <p:ext uri="{BB962C8B-B14F-4D97-AF65-F5344CB8AC3E}">
        <p14:creationId xmlns:p14="http://schemas.microsoft.com/office/powerpoint/2010/main" val="1607552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85775" y="273050"/>
            <a:ext cx="3198813" cy="1158875"/>
          </a:xfrm>
          <a:prstGeom prst="rect">
            <a:avLst/>
          </a:prstGeom>
        </p:spPr>
        <p:txBody>
          <a:bodyPr anchor="b"/>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800475" y="273050"/>
            <a:ext cx="5435600" cy="583723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485775" y="1431925"/>
            <a:ext cx="3198813" cy="46783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2">
            <a:extLst>
              <a:ext uri="{FF2B5EF4-FFF2-40B4-BE49-F238E27FC236}">
                <a16:creationId xmlns:a16="http://schemas.microsoft.com/office/drawing/2014/main" id="{00C42C95-61C1-4565-866D-85382522D29E}"/>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6" name="Rectangle 53">
            <a:extLst>
              <a:ext uri="{FF2B5EF4-FFF2-40B4-BE49-F238E27FC236}">
                <a16:creationId xmlns:a16="http://schemas.microsoft.com/office/drawing/2014/main" id="{022D8F71-CEC6-4310-991F-53A7004AF5D1}"/>
              </a:ext>
            </a:extLst>
          </p:cNvPr>
          <p:cNvSpPr>
            <a:spLocks noGrp="1" noChangeArrowheads="1"/>
          </p:cNvSpPr>
          <p:nvPr>
            <p:ph type="ftr" sz="quarter" idx="11"/>
          </p:nvPr>
        </p:nvSpPr>
        <p:spPr>
          <a:xfrm>
            <a:off x="4965700" y="6478588"/>
            <a:ext cx="3959225" cy="361950"/>
          </a:xfrm>
          <a:prstGeom prst="rect">
            <a:avLst/>
          </a:prstGeom>
          <a:ln/>
        </p:spPr>
        <p:txBody>
          <a:bodyPr/>
          <a:lstStyle>
            <a:lvl1pPr>
              <a:defRPr/>
            </a:lvl1pPr>
          </a:lstStyle>
          <a:p>
            <a:pPr>
              <a:defRPr/>
            </a:pPr>
            <a:endParaRPr lang="de-DE"/>
          </a:p>
        </p:txBody>
      </p:sp>
    </p:spTree>
    <p:extLst>
      <p:ext uri="{BB962C8B-B14F-4D97-AF65-F5344CB8AC3E}">
        <p14:creationId xmlns:p14="http://schemas.microsoft.com/office/powerpoint/2010/main" val="1935957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05000" y="4787900"/>
            <a:ext cx="5834063" cy="565150"/>
          </a:xfrm>
          <a:prstGeom prst="rect">
            <a:avLst/>
          </a:prstGeo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1905000" y="611188"/>
            <a:ext cx="5834063" cy="41036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de-DE" noProof="0"/>
          </a:p>
        </p:txBody>
      </p:sp>
      <p:sp>
        <p:nvSpPr>
          <p:cNvPr id="4" name="Textplatzhalter 3"/>
          <p:cNvSpPr>
            <a:spLocks noGrp="1"/>
          </p:cNvSpPr>
          <p:nvPr>
            <p:ph type="body" sz="half" idx="2"/>
          </p:nvPr>
        </p:nvSpPr>
        <p:spPr>
          <a:xfrm>
            <a:off x="1905000" y="5353050"/>
            <a:ext cx="5834063" cy="8032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2">
            <a:extLst>
              <a:ext uri="{FF2B5EF4-FFF2-40B4-BE49-F238E27FC236}">
                <a16:creationId xmlns:a16="http://schemas.microsoft.com/office/drawing/2014/main" id="{84853D19-EE1F-4957-BB82-475134C26DF4}"/>
              </a:ext>
            </a:extLst>
          </p:cNvPr>
          <p:cNvSpPr>
            <a:spLocks noGrp="1" noChangeArrowheads="1"/>
          </p:cNvSpPr>
          <p:nvPr>
            <p:ph type="dt" sz="half" idx="10"/>
          </p:nvPr>
        </p:nvSpPr>
        <p:spPr>
          <a:ln/>
        </p:spPr>
        <p:txBody>
          <a:bodyPr/>
          <a:lstStyle>
            <a:lvl1pPr>
              <a:defRPr/>
            </a:lvl1pPr>
          </a:lstStyle>
          <a:p>
            <a:pPr>
              <a:defRPr/>
            </a:pPr>
            <a:r>
              <a:rPr lang="en-US"/>
              <a:t>30.06.2020</a:t>
            </a:r>
            <a:endParaRPr lang="de-DE"/>
          </a:p>
        </p:txBody>
      </p:sp>
      <p:sp>
        <p:nvSpPr>
          <p:cNvPr id="6" name="Rectangle 53">
            <a:extLst>
              <a:ext uri="{FF2B5EF4-FFF2-40B4-BE49-F238E27FC236}">
                <a16:creationId xmlns:a16="http://schemas.microsoft.com/office/drawing/2014/main" id="{AA9D39B3-4C0A-4E79-921B-4EB3F870A727}"/>
              </a:ext>
            </a:extLst>
          </p:cNvPr>
          <p:cNvSpPr>
            <a:spLocks noGrp="1" noChangeArrowheads="1"/>
          </p:cNvSpPr>
          <p:nvPr>
            <p:ph type="ftr" sz="quarter" idx="11"/>
          </p:nvPr>
        </p:nvSpPr>
        <p:spPr>
          <a:xfrm>
            <a:off x="4965700" y="6478588"/>
            <a:ext cx="3959225" cy="361950"/>
          </a:xfrm>
          <a:prstGeom prst="rect">
            <a:avLst/>
          </a:prstGeom>
          <a:ln/>
        </p:spPr>
        <p:txBody>
          <a:bodyPr/>
          <a:lstStyle>
            <a:lvl1pPr>
              <a:defRPr/>
            </a:lvl1pPr>
          </a:lstStyle>
          <a:p>
            <a:pPr>
              <a:defRPr/>
            </a:pPr>
            <a:endParaRPr lang="de-DE"/>
          </a:p>
        </p:txBody>
      </p:sp>
    </p:spTree>
    <p:extLst>
      <p:ext uri="{BB962C8B-B14F-4D97-AF65-F5344CB8AC3E}">
        <p14:creationId xmlns:p14="http://schemas.microsoft.com/office/powerpoint/2010/main" val="3894617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2" descr="Folie_US10_R3">
            <a:extLst>
              <a:ext uri="{FF2B5EF4-FFF2-40B4-BE49-F238E27FC236}">
                <a16:creationId xmlns:a16="http://schemas.microsoft.com/office/drawing/2014/main" id="{A2C85B3B-995C-49F0-B150-C89B63A79E9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079500"/>
            <a:ext cx="271463"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8" descr="pixel_trans">
            <a:extLst>
              <a:ext uri="{FF2B5EF4-FFF2-40B4-BE49-F238E27FC236}">
                <a16:creationId xmlns:a16="http://schemas.microsoft.com/office/drawing/2014/main" id="{799BDC3C-EAC5-4E94-8C9D-20D0AF0945D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388" y="3238500"/>
            <a:ext cx="11112"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 name="Rectangle 52">
            <a:extLst>
              <a:ext uri="{FF2B5EF4-FFF2-40B4-BE49-F238E27FC236}">
                <a16:creationId xmlns:a16="http://schemas.microsoft.com/office/drawing/2014/main" id="{089ED491-00B3-4584-89D5-01DCC3D504F2}"/>
              </a:ext>
            </a:extLst>
          </p:cNvPr>
          <p:cNvSpPr>
            <a:spLocks noGrp="1" noChangeArrowheads="1"/>
          </p:cNvSpPr>
          <p:nvPr>
            <p:ph type="dt" sz="half" idx="2"/>
          </p:nvPr>
        </p:nvSpPr>
        <p:spPr bwMode="auto">
          <a:xfrm>
            <a:off x="405606" y="6600305"/>
            <a:ext cx="3846513" cy="24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0" rIns="90334" bIns="45167" numCol="1" anchor="t" anchorCtr="0" compatLnSpc="1">
            <a:prstTxWarp prst="textNoShape">
              <a:avLst/>
            </a:prstTxWarp>
          </a:bodyPr>
          <a:lstStyle>
            <a:lvl1pPr defTabSz="903288">
              <a:defRPr sz="1400" smtClean="0">
                <a:solidFill>
                  <a:schemeClr val="bg2"/>
                </a:solidFill>
                <a:latin typeface="Arial" charset="0"/>
              </a:defRPr>
            </a:lvl1pPr>
          </a:lstStyle>
          <a:p>
            <a:pPr>
              <a:defRPr/>
            </a:pPr>
            <a:r>
              <a:rPr lang="en-US"/>
              <a:t>30.06.2020</a:t>
            </a:r>
            <a:endParaRPr lang="de-DE"/>
          </a:p>
        </p:txBody>
      </p:sp>
      <p:pic>
        <p:nvPicPr>
          <p:cNvPr id="1030" name="Picture 70" descr="Folie_US10_R1nat">
            <a:extLst>
              <a:ext uri="{FF2B5EF4-FFF2-40B4-BE49-F238E27FC236}">
                <a16:creationId xmlns:a16="http://schemas.microsoft.com/office/drawing/2014/main" id="{6AB92258-AFD4-4934-8DFD-9A98D8B6D91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9625" y="0"/>
            <a:ext cx="89090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1" descr="Folie_US10_R2">
            <a:extLst>
              <a:ext uri="{FF2B5EF4-FFF2-40B4-BE49-F238E27FC236}">
                <a16:creationId xmlns:a16="http://schemas.microsoft.com/office/drawing/2014/main" id="{BD8F18D3-82D0-4047-9D8A-2CD548F2717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8112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7" name="Text Box 63">
            <a:extLst>
              <a:ext uri="{FF2B5EF4-FFF2-40B4-BE49-F238E27FC236}">
                <a16:creationId xmlns:a16="http://schemas.microsoft.com/office/drawing/2014/main" id="{5EDD63B8-46FF-4906-A8E9-C4C47B6F1076}"/>
              </a:ext>
            </a:extLst>
          </p:cNvPr>
          <p:cNvSpPr txBox="1">
            <a:spLocks noChangeArrowheads="1"/>
          </p:cNvSpPr>
          <p:nvPr/>
        </p:nvSpPr>
        <p:spPr bwMode="auto">
          <a:xfrm rot="16200000">
            <a:off x="-2563019" y="3559969"/>
            <a:ext cx="5362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334" tIns="45167" rIns="90334" bIns="45167">
            <a:spAutoFit/>
          </a:bodyPr>
          <a:lstStyle>
            <a:lvl1pPr defTabSz="903288">
              <a:defRPr sz="2400">
                <a:solidFill>
                  <a:schemeClr val="tx1"/>
                </a:solidFill>
                <a:latin typeface="Times New Roman" pitchFamily="18" charset="0"/>
              </a:defRPr>
            </a:lvl1pPr>
            <a:lvl2pPr marL="452438" defTabSz="903288">
              <a:defRPr sz="2400">
                <a:solidFill>
                  <a:schemeClr val="tx1"/>
                </a:solidFill>
                <a:latin typeface="Times New Roman" pitchFamily="18" charset="0"/>
              </a:defRPr>
            </a:lvl2pPr>
            <a:lvl3pPr marL="903288" defTabSz="903288">
              <a:defRPr sz="2400">
                <a:solidFill>
                  <a:schemeClr val="tx1"/>
                </a:solidFill>
                <a:latin typeface="Times New Roman" pitchFamily="18" charset="0"/>
              </a:defRPr>
            </a:lvl3pPr>
            <a:lvl4pPr marL="1355725" defTabSz="903288">
              <a:defRPr sz="2400">
                <a:solidFill>
                  <a:schemeClr val="tx1"/>
                </a:solidFill>
                <a:latin typeface="Times New Roman" pitchFamily="18" charset="0"/>
              </a:defRPr>
            </a:lvl4pPr>
            <a:lvl5pPr marL="1806575" defTabSz="903288">
              <a:defRPr sz="2400">
                <a:solidFill>
                  <a:schemeClr val="tx1"/>
                </a:solidFill>
                <a:latin typeface="Times New Roman" pitchFamily="18" charset="0"/>
              </a:defRPr>
            </a:lvl5pPr>
            <a:lvl6pPr marL="2263775" defTabSz="903288" fontAlgn="base">
              <a:spcBef>
                <a:spcPct val="0"/>
              </a:spcBef>
              <a:spcAft>
                <a:spcPct val="0"/>
              </a:spcAft>
              <a:defRPr sz="2400">
                <a:solidFill>
                  <a:schemeClr val="tx1"/>
                </a:solidFill>
                <a:latin typeface="Times New Roman" pitchFamily="18" charset="0"/>
              </a:defRPr>
            </a:lvl6pPr>
            <a:lvl7pPr marL="2720975" defTabSz="903288" fontAlgn="base">
              <a:spcBef>
                <a:spcPct val="0"/>
              </a:spcBef>
              <a:spcAft>
                <a:spcPct val="0"/>
              </a:spcAft>
              <a:defRPr sz="2400">
                <a:solidFill>
                  <a:schemeClr val="tx1"/>
                </a:solidFill>
                <a:latin typeface="Times New Roman" pitchFamily="18" charset="0"/>
              </a:defRPr>
            </a:lvl7pPr>
            <a:lvl8pPr marL="3178175" defTabSz="903288" fontAlgn="base">
              <a:spcBef>
                <a:spcPct val="0"/>
              </a:spcBef>
              <a:spcAft>
                <a:spcPct val="0"/>
              </a:spcAft>
              <a:defRPr sz="2400">
                <a:solidFill>
                  <a:schemeClr val="tx1"/>
                </a:solidFill>
                <a:latin typeface="Times New Roman" pitchFamily="18" charset="0"/>
              </a:defRPr>
            </a:lvl8pPr>
            <a:lvl9pPr marL="3635375" defTabSz="903288" fontAlgn="base">
              <a:spcBef>
                <a:spcPct val="0"/>
              </a:spcBef>
              <a:spcAft>
                <a:spcPct val="0"/>
              </a:spcAft>
              <a:defRPr sz="2400">
                <a:solidFill>
                  <a:schemeClr val="tx1"/>
                </a:solidFill>
                <a:latin typeface="Times New Roman" pitchFamily="18" charset="0"/>
              </a:defRPr>
            </a:lvl9pPr>
          </a:lstStyle>
          <a:p>
            <a:pPr algn="r">
              <a:spcBef>
                <a:spcPct val="50000"/>
              </a:spcBef>
              <a:defRPr/>
            </a:pPr>
            <a:r>
              <a:rPr lang="de-DE" sz="1800" b="1" dirty="0">
                <a:solidFill>
                  <a:schemeClr val="bg1"/>
                </a:solidFill>
                <a:latin typeface="Arial" charset="0"/>
              </a:rPr>
              <a:t>www.vis.uni-stuttgart.de</a:t>
            </a:r>
          </a:p>
        </p:txBody>
      </p:sp>
      <p:pic>
        <p:nvPicPr>
          <p:cNvPr id="1033" name="Picture 73" descr="C:\Users\haagfn.VISUS\Documents\Organisation\VISLogo\VISLogoWhite.png">
            <a:extLst>
              <a:ext uri="{FF2B5EF4-FFF2-40B4-BE49-F238E27FC236}">
                <a16:creationId xmlns:a16="http://schemas.microsoft.com/office/drawing/2014/main" id="{ECE0DB75-77E4-453D-9036-E20C716A7AC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48438" y="42863"/>
            <a:ext cx="81121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B197505-F204-4BE3-B6B7-0704D8916E24}"/>
              </a:ext>
            </a:extLst>
          </p:cNvPr>
          <p:cNvSpPr>
            <a:spLocks noGrp="1"/>
          </p:cNvSpPr>
          <p:nvPr>
            <p:ph type="sldNum" sz="quarter" idx="4"/>
          </p:nvPr>
        </p:nvSpPr>
        <p:spPr>
          <a:xfrm>
            <a:off x="6865938" y="6340475"/>
            <a:ext cx="2187575" cy="363538"/>
          </a:xfrm>
          <a:prstGeom prst="rect">
            <a:avLst/>
          </a:prstGeom>
        </p:spPr>
        <p:txBody>
          <a:bodyPr vert="horz" lIns="91440" tIns="45720" rIns="91440" bIns="45720" rtlCol="0" anchor="ctr"/>
          <a:lstStyle>
            <a:lvl1pPr algn="r">
              <a:defRPr sz="1200">
                <a:solidFill>
                  <a:schemeClr val="tx1">
                    <a:tint val="75000"/>
                  </a:schemeClr>
                </a:solidFill>
              </a:defRPr>
            </a:lvl1pPr>
          </a:lstStyle>
          <a:p>
            <a:fld id="{C0136B3D-7A43-42B4-83F4-164C9360A02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03288" rtl="0" eaLnBrk="1" fontAlgn="base" hangingPunct="1">
        <a:spcBef>
          <a:spcPct val="0"/>
        </a:spcBef>
        <a:spcAft>
          <a:spcPct val="0"/>
        </a:spcAft>
        <a:defRPr sz="2600" b="1">
          <a:solidFill>
            <a:srgbClr val="37375A"/>
          </a:solidFill>
          <a:latin typeface="+mj-lt"/>
          <a:ea typeface="+mj-ea"/>
          <a:cs typeface="+mj-cs"/>
        </a:defRPr>
      </a:lvl1pPr>
      <a:lvl2pPr algn="l" defTabSz="903288" rtl="0" eaLnBrk="1" fontAlgn="base" hangingPunct="1">
        <a:spcBef>
          <a:spcPct val="0"/>
        </a:spcBef>
        <a:spcAft>
          <a:spcPct val="0"/>
        </a:spcAft>
        <a:defRPr sz="2600" b="1">
          <a:solidFill>
            <a:srgbClr val="37375A"/>
          </a:solidFill>
          <a:latin typeface="Arial" charset="0"/>
        </a:defRPr>
      </a:lvl2pPr>
      <a:lvl3pPr algn="l" defTabSz="903288" rtl="0" eaLnBrk="1" fontAlgn="base" hangingPunct="1">
        <a:spcBef>
          <a:spcPct val="0"/>
        </a:spcBef>
        <a:spcAft>
          <a:spcPct val="0"/>
        </a:spcAft>
        <a:defRPr sz="2600" b="1">
          <a:solidFill>
            <a:srgbClr val="37375A"/>
          </a:solidFill>
          <a:latin typeface="Arial" charset="0"/>
        </a:defRPr>
      </a:lvl3pPr>
      <a:lvl4pPr algn="l" defTabSz="903288" rtl="0" eaLnBrk="1" fontAlgn="base" hangingPunct="1">
        <a:spcBef>
          <a:spcPct val="0"/>
        </a:spcBef>
        <a:spcAft>
          <a:spcPct val="0"/>
        </a:spcAft>
        <a:defRPr sz="2600" b="1">
          <a:solidFill>
            <a:srgbClr val="37375A"/>
          </a:solidFill>
          <a:latin typeface="Arial" charset="0"/>
        </a:defRPr>
      </a:lvl4pPr>
      <a:lvl5pPr algn="l" defTabSz="903288" rtl="0" eaLnBrk="1" fontAlgn="base" hangingPunct="1">
        <a:spcBef>
          <a:spcPct val="0"/>
        </a:spcBef>
        <a:spcAft>
          <a:spcPct val="0"/>
        </a:spcAft>
        <a:defRPr sz="2600" b="1">
          <a:solidFill>
            <a:srgbClr val="37375A"/>
          </a:solidFill>
          <a:latin typeface="Arial" charset="0"/>
        </a:defRPr>
      </a:lvl5pPr>
      <a:lvl6pPr marL="457200" algn="l" defTabSz="903288" rtl="0" eaLnBrk="1" fontAlgn="base" hangingPunct="1">
        <a:spcBef>
          <a:spcPct val="0"/>
        </a:spcBef>
        <a:spcAft>
          <a:spcPct val="0"/>
        </a:spcAft>
        <a:defRPr sz="2600" b="1">
          <a:solidFill>
            <a:srgbClr val="37375A"/>
          </a:solidFill>
          <a:latin typeface="Arial" charset="0"/>
        </a:defRPr>
      </a:lvl6pPr>
      <a:lvl7pPr marL="914400" algn="l" defTabSz="903288" rtl="0" eaLnBrk="1" fontAlgn="base" hangingPunct="1">
        <a:spcBef>
          <a:spcPct val="0"/>
        </a:spcBef>
        <a:spcAft>
          <a:spcPct val="0"/>
        </a:spcAft>
        <a:defRPr sz="2600" b="1">
          <a:solidFill>
            <a:srgbClr val="37375A"/>
          </a:solidFill>
          <a:latin typeface="Arial" charset="0"/>
        </a:defRPr>
      </a:lvl7pPr>
      <a:lvl8pPr marL="1371600" algn="l" defTabSz="903288" rtl="0" eaLnBrk="1" fontAlgn="base" hangingPunct="1">
        <a:spcBef>
          <a:spcPct val="0"/>
        </a:spcBef>
        <a:spcAft>
          <a:spcPct val="0"/>
        </a:spcAft>
        <a:defRPr sz="2600" b="1">
          <a:solidFill>
            <a:srgbClr val="37375A"/>
          </a:solidFill>
          <a:latin typeface="Arial" charset="0"/>
        </a:defRPr>
      </a:lvl8pPr>
      <a:lvl9pPr marL="1828800" algn="l" defTabSz="903288" rtl="0" eaLnBrk="1" fontAlgn="base" hangingPunct="1">
        <a:spcBef>
          <a:spcPct val="0"/>
        </a:spcBef>
        <a:spcAft>
          <a:spcPct val="0"/>
        </a:spcAft>
        <a:defRPr sz="2600" b="1">
          <a:solidFill>
            <a:srgbClr val="37375A"/>
          </a:solidFill>
          <a:latin typeface="Arial" charset="0"/>
        </a:defRPr>
      </a:lvl9pPr>
    </p:titleStyle>
    <p:bodyStyle>
      <a:lvl1pPr marL="338138" indent="-338138" algn="l" defTabSz="903288" rtl="0" eaLnBrk="1" fontAlgn="base" hangingPunct="1">
        <a:spcBef>
          <a:spcPct val="20000"/>
        </a:spcBef>
        <a:spcAft>
          <a:spcPct val="0"/>
        </a:spcAft>
        <a:buClr>
          <a:srgbClr val="5F5F5F"/>
        </a:buClr>
        <a:buFont typeface="Wingdings" panose="05000000000000000000" pitchFamily="2" charset="2"/>
        <a:buChar char="Ø"/>
        <a:defRPr sz="2200">
          <a:solidFill>
            <a:schemeClr val="tx1"/>
          </a:solidFill>
          <a:latin typeface="+mn-lt"/>
          <a:ea typeface="+mn-ea"/>
          <a:cs typeface="+mn-cs"/>
        </a:defRPr>
      </a:lvl1pPr>
      <a:lvl2pPr marL="733425" indent="-280988" algn="l" defTabSz="903288" rtl="0" eaLnBrk="1" fontAlgn="base" hangingPunct="1">
        <a:spcBef>
          <a:spcPct val="20000"/>
        </a:spcBef>
        <a:spcAft>
          <a:spcPct val="0"/>
        </a:spcAft>
        <a:buClr>
          <a:srgbClr val="5F5F5F"/>
        </a:buClr>
        <a:buFont typeface="Wingdings" panose="05000000000000000000" pitchFamily="2" charset="2"/>
        <a:buChar char="§"/>
        <a:defRPr sz="2000">
          <a:solidFill>
            <a:schemeClr val="tx1"/>
          </a:solidFill>
          <a:latin typeface="+mn-lt"/>
        </a:defRPr>
      </a:lvl2pPr>
      <a:lvl3pPr marL="1128713" indent="-225425" algn="l" defTabSz="903288" rtl="0" eaLnBrk="1" fontAlgn="base" hangingPunct="1">
        <a:spcBef>
          <a:spcPct val="20000"/>
        </a:spcBef>
        <a:spcAft>
          <a:spcPct val="0"/>
        </a:spcAft>
        <a:buClr>
          <a:srgbClr val="5F5F5F"/>
        </a:buClr>
        <a:buChar char="–"/>
        <a:defRPr sz="2000">
          <a:solidFill>
            <a:schemeClr val="tx1"/>
          </a:solidFill>
          <a:latin typeface="+mn-lt"/>
        </a:defRPr>
      </a:lvl3pPr>
      <a:lvl4pPr marL="1543050" indent="-225425" algn="l" defTabSz="903288" rtl="0" eaLnBrk="1" fontAlgn="base" hangingPunct="1">
        <a:spcBef>
          <a:spcPct val="20000"/>
        </a:spcBef>
        <a:spcAft>
          <a:spcPct val="0"/>
        </a:spcAft>
        <a:buClr>
          <a:srgbClr val="5F5F5F"/>
        </a:buClr>
        <a:buChar char="–"/>
        <a:defRPr sz="2000">
          <a:solidFill>
            <a:schemeClr val="tx1"/>
          </a:solidFill>
          <a:latin typeface="+mn-lt"/>
        </a:defRPr>
      </a:lvl4pPr>
      <a:lvl5pPr marL="1957388" indent="-225425" algn="l" defTabSz="903288" rtl="0" eaLnBrk="1" fontAlgn="base" hangingPunct="1">
        <a:spcBef>
          <a:spcPct val="20000"/>
        </a:spcBef>
        <a:spcAft>
          <a:spcPct val="0"/>
        </a:spcAft>
        <a:buClr>
          <a:srgbClr val="5F5F5F"/>
        </a:buClr>
        <a:buChar char="–"/>
        <a:defRPr sz="2000">
          <a:solidFill>
            <a:schemeClr val="tx1"/>
          </a:solidFill>
          <a:latin typeface="+mn-lt"/>
        </a:defRPr>
      </a:lvl5pPr>
      <a:lvl6pPr marL="2414588" indent="-225425" algn="l" defTabSz="903288" rtl="0" eaLnBrk="1" fontAlgn="base" hangingPunct="1">
        <a:spcBef>
          <a:spcPct val="20000"/>
        </a:spcBef>
        <a:spcAft>
          <a:spcPct val="0"/>
        </a:spcAft>
        <a:buClr>
          <a:srgbClr val="5F5F5F"/>
        </a:buClr>
        <a:buChar char="–"/>
        <a:defRPr sz="2000">
          <a:solidFill>
            <a:schemeClr val="tx1"/>
          </a:solidFill>
          <a:latin typeface="+mn-lt"/>
        </a:defRPr>
      </a:lvl6pPr>
      <a:lvl7pPr marL="2871788" indent="-225425" algn="l" defTabSz="903288" rtl="0" eaLnBrk="1" fontAlgn="base" hangingPunct="1">
        <a:spcBef>
          <a:spcPct val="20000"/>
        </a:spcBef>
        <a:spcAft>
          <a:spcPct val="0"/>
        </a:spcAft>
        <a:buClr>
          <a:srgbClr val="5F5F5F"/>
        </a:buClr>
        <a:buChar char="–"/>
        <a:defRPr sz="2000">
          <a:solidFill>
            <a:schemeClr val="tx1"/>
          </a:solidFill>
          <a:latin typeface="+mn-lt"/>
        </a:defRPr>
      </a:lvl7pPr>
      <a:lvl8pPr marL="3328988" indent="-225425" algn="l" defTabSz="903288" rtl="0" eaLnBrk="1" fontAlgn="base" hangingPunct="1">
        <a:spcBef>
          <a:spcPct val="20000"/>
        </a:spcBef>
        <a:spcAft>
          <a:spcPct val="0"/>
        </a:spcAft>
        <a:buClr>
          <a:srgbClr val="5F5F5F"/>
        </a:buClr>
        <a:buChar char="–"/>
        <a:defRPr sz="2000">
          <a:solidFill>
            <a:schemeClr val="tx1"/>
          </a:solidFill>
          <a:latin typeface="+mn-lt"/>
        </a:defRPr>
      </a:lvl8pPr>
      <a:lvl9pPr marL="3786188" indent="-225425" algn="l" defTabSz="903288" rtl="0" eaLnBrk="1" fontAlgn="base" hangingPunct="1">
        <a:spcBef>
          <a:spcPct val="20000"/>
        </a:spcBef>
        <a:spcAft>
          <a:spcPct val="0"/>
        </a:spcAft>
        <a:buClr>
          <a:srgbClr val="5F5F5F"/>
        </a:buClr>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ujjwalkarn.me/2016/08/11/intuitive-explanation-convne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8198-FB1C-42E8-BC94-3C53D94BD81F}"/>
              </a:ext>
            </a:extLst>
          </p:cNvPr>
          <p:cNvSpPr>
            <a:spLocks noGrp="1"/>
          </p:cNvSpPr>
          <p:nvPr>
            <p:ph type="ctrTitle"/>
          </p:nvPr>
        </p:nvSpPr>
        <p:spPr/>
        <p:txBody>
          <a:bodyPr/>
          <a:lstStyle/>
          <a:p>
            <a:pPr algn="ctr"/>
            <a:r>
              <a:rPr lang="en-IN" dirty="0" err="1"/>
              <a:t>FlowNet</a:t>
            </a:r>
            <a:r>
              <a:rPr lang="en-IN" dirty="0"/>
              <a:t>: Learning Optical Flow with Convolutional Networks</a:t>
            </a:r>
          </a:p>
        </p:txBody>
      </p:sp>
      <p:sp>
        <p:nvSpPr>
          <p:cNvPr id="3" name="Subtitle 2">
            <a:extLst>
              <a:ext uri="{FF2B5EF4-FFF2-40B4-BE49-F238E27FC236}">
                <a16:creationId xmlns:a16="http://schemas.microsoft.com/office/drawing/2014/main" id="{CCCBA531-7526-4C92-8F3B-C582C5F27870}"/>
              </a:ext>
            </a:extLst>
          </p:cNvPr>
          <p:cNvSpPr>
            <a:spLocks noGrp="1"/>
          </p:cNvSpPr>
          <p:nvPr>
            <p:ph type="subTitle" idx="1"/>
          </p:nvPr>
        </p:nvSpPr>
        <p:spPr/>
        <p:txBody>
          <a:bodyPr/>
          <a:lstStyle/>
          <a:p>
            <a:r>
              <a:rPr lang="en-IN" dirty="0"/>
              <a:t>Sharon Anna Thomas </a:t>
            </a:r>
          </a:p>
          <a:p>
            <a:endParaRPr lang="en-IN" dirty="0"/>
          </a:p>
          <a:p>
            <a:r>
              <a:rPr lang="en-IN" dirty="0"/>
              <a:t>Supervisor : </a:t>
            </a:r>
            <a:r>
              <a:rPr lang="en-IN" dirty="0" err="1"/>
              <a:t>Azin</a:t>
            </a:r>
            <a:r>
              <a:rPr lang="en-IN" dirty="0"/>
              <a:t> </a:t>
            </a:r>
            <a:r>
              <a:rPr lang="en-IN" dirty="0" err="1"/>
              <a:t>Jahedi</a:t>
            </a:r>
            <a:endParaRPr lang="en-IN" dirty="0"/>
          </a:p>
          <a:p>
            <a:endParaRPr lang="en-IN" dirty="0"/>
          </a:p>
          <a:p>
            <a:r>
              <a:rPr lang="en-IN" dirty="0"/>
              <a:t>30 Jun 2020</a:t>
            </a:r>
          </a:p>
        </p:txBody>
      </p:sp>
      <p:sp>
        <p:nvSpPr>
          <p:cNvPr id="6" name="Date Placeholder 5">
            <a:extLst>
              <a:ext uri="{FF2B5EF4-FFF2-40B4-BE49-F238E27FC236}">
                <a16:creationId xmlns:a16="http://schemas.microsoft.com/office/drawing/2014/main" id="{5AA7B10E-B68C-4F76-B7A1-1471621FCF39}"/>
              </a:ext>
            </a:extLst>
          </p:cNvPr>
          <p:cNvSpPr>
            <a:spLocks noGrp="1"/>
          </p:cNvSpPr>
          <p:nvPr>
            <p:ph type="dt" sz="half" idx="10"/>
          </p:nvPr>
        </p:nvSpPr>
        <p:spPr/>
        <p:txBody>
          <a:bodyPr/>
          <a:lstStyle/>
          <a:p>
            <a:pPr>
              <a:defRPr/>
            </a:pPr>
            <a:r>
              <a:rPr lang="en-US"/>
              <a:t>30.06.2020</a:t>
            </a:r>
            <a:endParaRPr lang="de-DE" dirty="0"/>
          </a:p>
        </p:txBody>
      </p:sp>
      <p:sp>
        <p:nvSpPr>
          <p:cNvPr id="7" name="Slide Number Placeholder 6">
            <a:extLst>
              <a:ext uri="{FF2B5EF4-FFF2-40B4-BE49-F238E27FC236}">
                <a16:creationId xmlns:a16="http://schemas.microsoft.com/office/drawing/2014/main" id="{74D8F9D3-5B53-44C0-82CF-3901231E44C8}"/>
              </a:ext>
            </a:extLst>
          </p:cNvPr>
          <p:cNvSpPr>
            <a:spLocks noGrp="1"/>
          </p:cNvSpPr>
          <p:nvPr>
            <p:ph type="sldNum" sz="quarter" idx="4"/>
          </p:nvPr>
        </p:nvSpPr>
        <p:spPr/>
        <p:txBody>
          <a:bodyPr/>
          <a:lstStyle/>
          <a:p>
            <a:fld id="{C0136B3D-7A43-42B4-83F4-164C9360A025}" type="slidenum">
              <a:rPr lang="en-IN" smtClean="0"/>
              <a:t>1</a:t>
            </a:fld>
            <a:endParaRPr lang="en-IN"/>
          </a:p>
        </p:txBody>
      </p:sp>
    </p:spTree>
    <p:extLst>
      <p:ext uri="{BB962C8B-B14F-4D97-AF65-F5344CB8AC3E}">
        <p14:creationId xmlns:p14="http://schemas.microsoft.com/office/powerpoint/2010/main" val="3751078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5403-423D-454F-B84D-7B8C3E9C127E}"/>
              </a:ext>
            </a:extLst>
          </p:cNvPr>
          <p:cNvSpPr>
            <a:spLocks noGrp="1"/>
          </p:cNvSpPr>
          <p:nvPr>
            <p:ph type="title"/>
          </p:nvPr>
        </p:nvSpPr>
        <p:spPr>
          <a:xfrm>
            <a:off x="809971" y="472916"/>
            <a:ext cx="8750300" cy="931935"/>
          </a:xfrm>
          <a:prstGeom prst="rect">
            <a:avLst/>
          </a:prstGeom>
        </p:spPr>
        <p:txBody>
          <a:bodyPr/>
          <a:lstStyle/>
          <a:p>
            <a:r>
              <a:rPr lang="en-IN" dirty="0"/>
              <a:t>Convolutional Neural Networks</a:t>
            </a:r>
            <a:br>
              <a:rPr lang="en-IN" dirty="0"/>
            </a:br>
            <a:r>
              <a:rPr lang="en-IN" dirty="0"/>
              <a:t>	</a:t>
            </a:r>
            <a:r>
              <a:rPr lang="en-IN" sz="2000" b="0" dirty="0"/>
              <a:t>1. Convolution</a:t>
            </a:r>
            <a:br>
              <a:rPr lang="en-IN" dirty="0"/>
            </a:br>
            <a:br>
              <a:rPr lang="en-IN" dirty="0"/>
            </a:br>
            <a:endParaRPr lang="en-IN" dirty="0"/>
          </a:p>
        </p:txBody>
      </p:sp>
      <p:pic>
        <p:nvPicPr>
          <p:cNvPr id="11" name="Picture 10">
            <a:extLst>
              <a:ext uri="{FF2B5EF4-FFF2-40B4-BE49-F238E27FC236}">
                <a16:creationId xmlns:a16="http://schemas.microsoft.com/office/drawing/2014/main" id="{C6D4F097-7591-4F27-B336-AE06CEA7C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532" y="1404851"/>
            <a:ext cx="3194543" cy="2332138"/>
          </a:xfrm>
          <a:prstGeom prst="rect">
            <a:avLst/>
          </a:prstGeom>
        </p:spPr>
      </p:pic>
      <p:sp>
        <p:nvSpPr>
          <p:cNvPr id="3" name="Date Placeholder 2">
            <a:extLst>
              <a:ext uri="{FF2B5EF4-FFF2-40B4-BE49-F238E27FC236}">
                <a16:creationId xmlns:a16="http://schemas.microsoft.com/office/drawing/2014/main" id="{FBBCC8A4-4A23-4EDA-85E3-64FD87DF77E7}"/>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09421CE8-9D27-4390-828E-7900534EFBCF}"/>
              </a:ext>
            </a:extLst>
          </p:cNvPr>
          <p:cNvSpPr>
            <a:spLocks noGrp="1"/>
          </p:cNvSpPr>
          <p:nvPr>
            <p:ph type="sldNum" sz="quarter" idx="4"/>
          </p:nvPr>
        </p:nvSpPr>
        <p:spPr/>
        <p:txBody>
          <a:bodyPr/>
          <a:lstStyle/>
          <a:p>
            <a:fld id="{C0136B3D-7A43-42B4-83F4-164C9360A025}" type="slidenum">
              <a:rPr lang="en-IN" smtClean="0"/>
              <a:t>10</a:t>
            </a:fld>
            <a:endParaRPr lang="en-IN"/>
          </a:p>
        </p:txBody>
      </p:sp>
      <p:sp>
        <p:nvSpPr>
          <p:cNvPr id="9" name="Content Placeholder 2">
            <a:extLst>
              <a:ext uri="{FF2B5EF4-FFF2-40B4-BE49-F238E27FC236}">
                <a16:creationId xmlns:a16="http://schemas.microsoft.com/office/drawing/2014/main" id="{E6D12B13-A4AF-4312-84C0-6BB8A90A6BC5}"/>
              </a:ext>
            </a:extLst>
          </p:cNvPr>
          <p:cNvSpPr>
            <a:spLocks noGrp="1"/>
          </p:cNvSpPr>
          <p:nvPr>
            <p:ph idx="1"/>
          </p:nvPr>
        </p:nvSpPr>
        <p:spPr>
          <a:xfrm>
            <a:off x="485775" y="1595438"/>
            <a:ext cx="4950749" cy="4896802"/>
          </a:xfrm>
        </p:spPr>
        <p:txBody>
          <a:bodyPr/>
          <a:lstStyle/>
          <a:p>
            <a:r>
              <a:rPr lang="en-GB" dirty="0"/>
              <a:t>The primary purpose - extract features from the input image.</a:t>
            </a:r>
          </a:p>
          <a:p>
            <a:pPr lvl="1"/>
            <a:r>
              <a:rPr lang="en-GB" sz="1800" dirty="0"/>
              <a:t>Slide the orange matrix over original image (green) by 1 pixel (also called ‘stride’)</a:t>
            </a:r>
          </a:p>
          <a:p>
            <a:pPr lvl="1"/>
            <a:r>
              <a:rPr lang="en-GB" sz="1800" dirty="0"/>
              <a:t>For every position, compute element wise multiplication (between the two matrices).</a:t>
            </a:r>
          </a:p>
          <a:p>
            <a:pPr lvl="1"/>
            <a:r>
              <a:rPr lang="en-GB" sz="1800" dirty="0"/>
              <a:t>Add the multiplication outputs to get the final integer which forms a single element of the output matrix (pink)</a:t>
            </a:r>
            <a:endParaRPr lang="en-IN" sz="1800" dirty="0"/>
          </a:p>
        </p:txBody>
      </p:sp>
      <p:pic>
        <p:nvPicPr>
          <p:cNvPr id="5" name="Picture 4">
            <a:extLst>
              <a:ext uri="{FF2B5EF4-FFF2-40B4-BE49-F238E27FC236}">
                <a16:creationId xmlns:a16="http://schemas.microsoft.com/office/drawing/2014/main" id="{8F35F33F-93FF-4D37-9944-D5F608A29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847" y="3835369"/>
            <a:ext cx="3392228" cy="1922263"/>
          </a:xfrm>
          <a:prstGeom prst="rect">
            <a:avLst/>
          </a:prstGeom>
        </p:spPr>
      </p:pic>
      <p:sp>
        <p:nvSpPr>
          <p:cNvPr id="10" name="TextBox 9">
            <a:extLst>
              <a:ext uri="{FF2B5EF4-FFF2-40B4-BE49-F238E27FC236}">
                <a16:creationId xmlns:a16="http://schemas.microsoft.com/office/drawing/2014/main" id="{3A2CF9EC-C1B3-48FA-90E7-A261EF730491}"/>
              </a:ext>
            </a:extLst>
          </p:cNvPr>
          <p:cNvSpPr txBox="1"/>
          <p:nvPr/>
        </p:nvSpPr>
        <p:spPr>
          <a:xfrm>
            <a:off x="5425221" y="5783537"/>
            <a:ext cx="4135050" cy="954107"/>
          </a:xfrm>
          <a:prstGeom prst="rect">
            <a:avLst/>
          </a:prstGeom>
          <a:noFill/>
        </p:spPr>
        <p:txBody>
          <a:bodyPr wrap="square" rtlCol="0">
            <a:spAutoFit/>
          </a:bodyPr>
          <a:lstStyle/>
          <a:p>
            <a:r>
              <a:rPr lang="en-IN" sz="1400" dirty="0"/>
              <a:t>Convolution</a:t>
            </a:r>
          </a:p>
          <a:p>
            <a:r>
              <a:rPr lang="en-IN" sz="1400" b="1" dirty="0"/>
              <a:t>Source: </a:t>
            </a:r>
            <a:r>
              <a:rPr lang="en-IN" sz="1400" dirty="0"/>
              <a:t>https://ujjwalkarn.me/2016/08/11/intuitive-explanation-convnets/</a:t>
            </a:r>
          </a:p>
        </p:txBody>
      </p:sp>
    </p:spTree>
    <p:extLst>
      <p:ext uri="{BB962C8B-B14F-4D97-AF65-F5344CB8AC3E}">
        <p14:creationId xmlns:p14="http://schemas.microsoft.com/office/powerpoint/2010/main" val="103245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88744E-F1C8-4592-B5AB-B4D59E0847AF}"/>
              </a:ext>
            </a:extLst>
          </p:cNvPr>
          <p:cNvSpPr>
            <a:spLocks noGrp="1"/>
          </p:cNvSpPr>
          <p:nvPr>
            <p:ph idx="1"/>
          </p:nvPr>
        </p:nvSpPr>
        <p:spPr>
          <a:xfrm>
            <a:off x="630727" y="1587125"/>
            <a:ext cx="3396269" cy="4514850"/>
          </a:xfrm>
        </p:spPr>
        <p:txBody>
          <a:bodyPr/>
          <a:lstStyle/>
          <a:p>
            <a:r>
              <a:rPr lang="en-GB" dirty="0" err="1"/>
              <a:t>ReLU</a:t>
            </a:r>
            <a:r>
              <a:rPr lang="en-GB" dirty="0"/>
              <a:t> is an element wise operation (applied per pixel) and replaces all negative pixel values in the feature map by zero</a:t>
            </a:r>
          </a:p>
          <a:p>
            <a:endParaRPr lang="en-GB" dirty="0"/>
          </a:p>
          <a:p>
            <a:r>
              <a:rPr lang="en-GB" dirty="0"/>
              <a:t>The purpose of </a:t>
            </a:r>
            <a:r>
              <a:rPr lang="en-GB" dirty="0" err="1"/>
              <a:t>ReLU</a:t>
            </a:r>
            <a:r>
              <a:rPr lang="en-GB" dirty="0"/>
              <a:t> is to introduce non-linearity in our </a:t>
            </a:r>
            <a:r>
              <a:rPr lang="en-GB" dirty="0" err="1"/>
              <a:t>ConvNet</a:t>
            </a:r>
            <a:endParaRPr lang="en-IN" dirty="0"/>
          </a:p>
        </p:txBody>
      </p:sp>
      <p:sp>
        <p:nvSpPr>
          <p:cNvPr id="6" name="Date Placeholder 5">
            <a:extLst>
              <a:ext uri="{FF2B5EF4-FFF2-40B4-BE49-F238E27FC236}">
                <a16:creationId xmlns:a16="http://schemas.microsoft.com/office/drawing/2014/main" id="{A74FCFD3-0974-440C-852D-3BCABC255F82}"/>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444A5939-A35B-47C6-9F4A-DC4500C964E4}"/>
              </a:ext>
            </a:extLst>
          </p:cNvPr>
          <p:cNvSpPr>
            <a:spLocks noGrp="1"/>
          </p:cNvSpPr>
          <p:nvPr>
            <p:ph type="sldNum" sz="quarter" idx="4"/>
          </p:nvPr>
        </p:nvSpPr>
        <p:spPr/>
        <p:txBody>
          <a:bodyPr/>
          <a:lstStyle/>
          <a:p>
            <a:fld id="{C0136B3D-7A43-42B4-83F4-164C9360A025}" type="slidenum">
              <a:rPr lang="en-IN" smtClean="0"/>
              <a:t>11</a:t>
            </a:fld>
            <a:endParaRPr lang="en-IN"/>
          </a:p>
        </p:txBody>
      </p:sp>
      <p:sp>
        <p:nvSpPr>
          <p:cNvPr id="8" name="Title 1">
            <a:extLst>
              <a:ext uri="{FF2B5EF4-FFF2-40B4-BE49-F238E27FC236}">
                <a16:creationId xmlns:a16="http://schemas.microsoft.com/office/drawing/2014/main" id="{502F8CFC-1C94-456A-A847-637C1894A056}"/>
              </a:ext>
            </a:extLst>
          </p:cNvPr>
          <p:cNvSpPr>
            <a:spLocks noGrp="1"/>
          </p:cNvSpPr>
          <p:nvPr>
            <p:ph type="title"/>
          </p:nvPr>
        </p:nvSpPr>
        <p:spPr>
          <a:xfrm>
            <a:off x="847897" y="455613"/>
            <a:ext cx="8196349" cy="866111"/>
          </a:xfrm>
          <a:prstGeom prst="rect">
            <a:avLst/>
          </a:prstGeom>
        </p:spPr>
        <p:txBody>
          <a:bodyPr/>
          <a:lstStyle/>
          <a:p>
            <a:r>
              <a:rPr lang="en-IN" dirty="0"/>
              <a:t>Convolutional Neural Networks</a:t>
            </a:r>
            <a:br>
              <a:rPr lang="en-IN" dirty="0"/>
            </a:br>
            <a:r>
              <a:rPr lang="en-IN" dirty="0"/>
              <a:t>	</a:t>
            </a:r>
            <a:r>
              <a:rPr lang="en-IN" sz="2000" b="0" dirty="0"/>
              <a:t>2. Non Linearity (</a:t>
            </a:r>
            <a:r>
              <a:rPr lang="en-IN" sz="2000" b="0" dirty="0" err="1"/>
              <a:t>ReLU</a:t>
            </a:r>
            <a:r>
              <a:rPr lang="en-IN" sz="2000" b="0" dirty="0"/>
              <a:t>)</a:t>
            </a:r>
            <a:endParaRPr lang="en-IN" dirty="0"/>
          </a:p>
        </p:txBody>
      </p:sp>
      <p:pic>
        <p:nvPicPr>
          <p:cNvPr id="11" name="Picture 10">
            <a:extLst>
              <a:ext uri="{FF2B5EF4-FFF2-40B4-BE49-F238E27FC236}">
                <a16:creationId xmlns:a16="http://schemas.microsoft.com/office/drawing/2014/main" id="{80811E64-B069-4248-B0C6-B6508F63B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064" y="3665506"/>
            <a:ext cx="4997379" cy="1874017"/>
          </a:xfrm>
          <a:prstGeom prst="rect">
            <a:avLst/>
          </a:prstGeom>
        </p:spPr>
      </p:pic>
      <p:pic>
        <p:nvPicPr>
          <p:cNvPr id="13" name="Picture 12">
            <a:extLst>
              <a:ext uri="{FF2B5EF4-FFF2-40B4-BE49-F238E27FC236}">
                <a16:creationId xmlns:a16="http://schemas.microsoft.com/office/drawing/2014/main" id="{747EF66E-E352-4282-B742-8078452F1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392" y="1889840"/>
            <a:ext cx="4877051" cy="1530429"/>
          </a:xfrm>
          <a:prstGeom prst="rect">
            <a:avLst/>
          </a:prstGeom>
        </p:spPr>
      </p:pic>
      <p:sp>
        <p:nvSpPr>
          <p:cNvPr id="14" name="TextBox 13">
            <a:extLst>
              <a:ext uri="{FF2B5EF4-FFF2-40B4-BE49-F238E27FC236}">
                <a16:creationId xmlns:a16="http://schemas.microsoft.com/office/drawing/2014/main" id="{D4771C05-F95D-4180-A72D-2C3C3C77AC1B}"/>
              </a:ext>
            </a:extLst>
          </p:cNvPr>
          <p:cNvSpPr txBox="1"/>
          <p:nvPr/>
        </p:nvSpPr>
        <p:spPr>
          <a:xfrm>
            <a:off x="5112175" y="5639079"/>
            <a:ext cx="4204069" cy="1077218"/>
          </a:xfrm>
          <a:prstGeom prst="rect">
            <a:avLst/>
          </a:prstGeom>
          <a:noFill/>
        </p:spPr>
        <p:txBody>
          <a:bodyPr wrap="square" rtlCol="0">
            <a:spAutoFit/>
          </a:bodyPr>
          <a:lstStyle/>
          <a:p>
            <a:r>
              <a:rPr lang="en-IN" sz="1600" dirty="0" err="1"/>
              <a:t>ReLU</a:t>
            </a:r>
            <a:endParaRPr lang="en-IN" sz="1600" dirty="0"/>
          </a:p>
          <a:p>
            <a:r>
              <a:rPr lang="en-IN" sz="1600" b="1" dirty="0"/>
              <a:t>Source: </a:t>
            </a:r>
            <a:r>
              <a:rPr lang="en-IN" sz="1600" dirty="0"/>
              <a:t>https://ujjwalkarn.me/2016/08/11/intuitive-explanation-convnets/</a:t>
            </a:r>
          </a:p>
        </p:txBody>
      </p:sp>
    </p:spTree>
    <p:extLst>
      <p:ext uri="{BB962C8B-B14F-4D97-AF65-F5344CB8AC3E}">
        <p14:creationId xmlns:p14="http://schemas.microsoft.com/office/powerpoint/2010/main" val="75558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F7D7FC-6DF3-44E2-A949-D1E72E6E28BC}"/>
              </a:ext>
            </a:extLst>
          </p:cNvPr>
          <p:cNvSpPr>
            <a:spLocks noGrp="1"/>
          </p:cNvSpPr>
          <p:nvPr>
            <p:ph idx="1"/>
          </p:nvPr>
        </p:nvSpPr>
        <p:spPr>
          <a:xfrm>
            <a:off x="485775" y="1595438"/>
            <a:ext cx="4094538" cy="4514850"/>
          </a:xfrm>
        </p:spPr>
        <p:txBody>
          <a:bodyPr/>
          <a:lstStyle/>
          <a:p>
            <a:r>
              <a:rPr lang="en-GB" dirty="0"/>
              <a:t>Spatial Pooling (also called subsampling or </a:t>
            </a:r>
            <a:r>
              <a:rPr lang="en-GB" dirty="0" err="1"/>
              <a:t>downsampling</a:t>
            </a:r>
            <a:r>
              <a:rPr lang="en-GB" dirty="0"/>
              <a:t>) reduces the dimensionality of each feature map but retains the most important information.</a:t>
            </a:r>
          </a:p>
          <a:p>
            <a:r>
              <a:rPr lang="en-GB" dirty="0"/>
              <a:t>In case of Max Pooling, we define a spatial </a:t>
            </a:r>
            <a:r>
              <a:rPr lang="en-GB" dirty="0" err="1"/>
              <a:t>neighborhood</a:t>
            </a:r>
            <a:r>
              <a:rPr lang="en-GB" dirty="0"/>
              <a:t> (for example, a 2×2 window) and take the largest element from the rectified feature map within that window</a:t>
            </a:r>
            <a:endParaRPr lang="en-IN" dirty="0"/>
          </a:p>
        </p:txBody>
      </p:sp>
      <p:sp>
        <p:nvSpPr>
          <p:cNvPr id="6" name="Date Placeholder 5">
            <a:extLst>
              <a:ext uri="{FF2B5EF4-FFF2-40B4-BE49-F238E27FC236}">
                <a16:creationId xmlns:a16="http://schemas.microsoft.com/office/drawing/2014/main" id="{258A1B8D-0046-4F55-B2D9-46A8391DCA0B}"/>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DEDB8057-A928-4210-90BA-F8A4073E5637}"/>
              </a:ext>
            </a:extLst>
          </p:cNvPr>
          <p:cNvSpPr>
            <a:spLocks noGrp="1"/>
          </p:cNvSpPr>
          <p:nvPr>
            <p:ph type="sldNum" sz="quarter" idx="4"/>
          </p:nvPr>
        </p:nvSpPr>
        <p:spPr/>
        <p:txBody>
          <a:bodyPr/>
          <a:lstStyle/>
          <a:p>
            <a:fld id="{C0136B3D-7A43-42B4-83F4-164C9360A025}" type="slidenum">
              <a:rPr lang="en-IN" smtClean="0"/>
              <a:t>12</a:t>
            </a:fld>
            <a:endParaRPr lang="en-IN"/>
          </a:p>
        </p:txBody>
      </p:sp>
      <p:sp>
        <p:nvSpPr>
          <p:cNvPr id="8" name="Title 1">
            <a:extLst>
              <a:ext uri="{FF2B5EF4-FFF2-40B4-BE49-F238E27FC236}">
                <a16:creationId xmlns:a16="http://schemas.microsoft.com/office/drawing/2014/main" id="{26CB15DA-12DD-42D7-A222-66455F128A79}"/>
              </a:ext>
            </a:extLst>
          </p:cNvPr>
          <p:cNvSpPr>
            <a:spLocks noGrp="1"/>
          </p:cNvSpPr>
          <p:nvPr>
            <p:ph type="title"/>
          </p:nvPr>
        </p:nvSpPr>
        <p:spPr>
          <a:xfrm>
            <a:off x="809971" y="472916"/>
            <a:ext cx="8750300" cy="931935"/>
          </a:xfrm>
          <a:prstGeom prst="rect">
            <a:avLst/>
          </a:prstGeom>
        </p:spPr>
        <p:txBody>
          <a:bodyPr/>
          <a:lstStyle/>
          <a:p>
            <a:r>
              <a:rPr lang="en-IN" dirty="0"/>
              <a:t>Convolutional Neural Networks</a:t>
            </a:r>
            <a:br>
              <a:rPr lang="en-IN" dirty="0"/>
            </a:br>
            <a:r>
              <a:rPr lang="en-IN" dirty="0"/>
              <a:t>	</a:t>
            </a:r>
            <a:r>
              <a:rPr lang="en-IN" sz="2000" b="0" dirty="0"/>
              <a:t>3. Pooling or Sub Sampling</a:t>
            </a:r>
            <a:br>
              <a:rPr lang="en-IN" dirty="0"/>
            </a:br>
            <a:br>
              <a:rPr lang="en-IN" dirty="0"/>
            </a:br>
            <a:endParaRPr lang="en-IN" dirty="0"/>
          </a:p>
        </p:txBody>
      </p:sp>
      <p:pic>
        <p:nvPicPr>
          <p:cNvPr id="4" name="Picture 3">
            <a:extLst>
              <a:ext uri="{FF2B5EF4-FFF2-40B4-BE49-F238E27FC236}">
                <a16:creationId xmlns:a16="http://schemas.microsoft.com/office/drawing/2014/main" id="{6AE57C4C-BAB8-467C-BBE5-A61C060B0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0" y="1404851"/>
            <a:ext cx="3396258" cy="2896548"/>
          </a:xfrm>
          <a:prstGeom prst="rect">
            <a:avLst/>
          </a:prstGeom>
        </p:spPr>
      </p:pic>
      <p:pic>
        <p:nvPicPr>
          <p:cNvPr id="9" name="Picture 8">
            <a:extLst>
              <a:ext uri="{FF2B5EF4-FFF2-40B4-BE49-F238E27FC236}">
                <a16:creationId xmlns:a16="http://schemas.microsoft.com/office/drawing/2014/main" id="{31CB5E55-6E78-4338-BAC9-F9228D71D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503" y="4301399"/>
            <a:ext cx="2723014" cy="1487132"/>
          </a:xfrm>
          <a:prstGeom prst="rect">
            <a:avLst/>
          </a:prstGeom>
        </p:spPr>
      </p:pic>
      <p:sp>
        <p:nvSpPr>
          <p:cNvPr id="10" name="TextBox 9">
            <a:extLst>
              <a:ext uri="{FF2B5EF4-FFF2-40B4-BE49-F238E27FC236}">
                <a16:creationId xmlns:a16="http://schemas.microsoft.com/office/drawing/2014/main" id="{11FB1E77-E1B5-49BC-9A60-8F20F2BA0BC5}"/>
              </a:ext>
            </a:extLst>
          </p:cNvPr>
          <p:cNvSpPr txBox="1"/>
          <p:nvPr/>
        </p:nvSpPr>
        <p:spPr>
          <a:xfrm>
            <a:off x="5303519" y="5865687"/>
            <a:ext cx="4171105" cy="738664"/>
          </a:xfrm>
          <a:prstGeom prst="rect">
            <a:avLst/>
          </a:prstGeom>
          <a:noFill/>
        </p:spPr>
        <p:txBody>
          <a:bodyPr wrap="square" rtlCol="0">
            <a:spAutoFit/>
          </a:bodyPr>
          <a:lstStyle/>
          <a:p>
            <a:r>
              <a:rPr lang="en-IN" sz="1400" dirty="0"/>
              <a:t>Pooling</a:t>
            </a:r>
          </a:p>
          <a:p>
            <a:r>
              <a:rPr lang="en-IN" sz="1400" b="1" dirty="0"/>
              <a:t>Source: </a:t>
            </a:r>
            <a:r>
              <a:rPr lang="en-IN" sz="1400" dirty="0"/>
              <a:t>https://ujjwalkarn.me/2016/08/11/intuitive-explanation-convnets/</a:t>
            </a:r>
          </a:p>
        </p:txBody>
      </p:sp>
    </p:spTree>
    <p:extLst>
      <p:ext uri="{BB962C8B-B14F-4D97-AF65-F5344CB8AC3E}">
        <p14:creationId xmlns:p14="http://schemas.microsoft.com/office/powerpoint/2010/main" val="163932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F7D7FC-6DF3-44E2-A949-D1E72E6E28BC}"/>
              </a:ext>
            </a:extLst>
          </p:cNvPr>
          <p:cNvSpPr>
            <a:spLocks noGrp="1"/>
          </p:cNvSpPr>
          <p:nvPr>
            <p:ph idx="1"/>
          </p:nvPr>
        </p:nvSpPr>
        <p:spPr>
          <a:xfrm>
            <a:off x="485775" y="1595438"/>
            <a:ext cx="4033471" cy="4567970"/>
          </a:xfrm>
        </p:spPr>
        <p:txBody>
          <a:bodyPr/>
          <a:lstStyle/>
          <a:p>
            <a:r>
              <a:rPr lang="en-GB" sz="2000" dirty="0"/>
              <a:t>Classify the input image into various classes based on the training dataset.</a:t>
            </a:r>
          </a:p>
          <a:p>
            <a:endParaRPr lang="en-GB" sz="2000" dirty="0"/>
          </a:p>
          <a:p>
            <a:r>
              <a:rPr lang="en-GB" sz="2000" dirty="0"/>
              <a:t>Combinations of features might be even better </a:t>
            </a:r>
          </a:p>
          <a:p>
            <a:endParaRPr lang="en-GB" sz="2000" dirty="0"/>
          </a:p>
          <a:p>
            <a:r>
              <a:rPr lang="en-GB" sz="2000" dirty="0"/>
              <a:t>Each node is connected to every other node in the adjacent layer</a:t>
            </a:r>
            <a:endParaRPr lang="en-IN" sz="2000" dirty="0"/>
          </a:p>
        </p:txBody>
      </p:sp>
      <p:sp>
        <p:nvSpPr>
          <p:cNvPr id="6" name="Date Placeholder 5">
            <a:extLst>
              <a:ext uri="{FF2B5EF4-FFF2-40B4-BE49-F238E27FC236}">
                <a16:creationId xmlns:a16="http://schemas.microsoft.com/office/drawing/2014/main" id="{258A1B8D-0046-4F55-B2D9-46A8391DCA0B}"/>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DEDB8057-A928-4210-90BA-F8A4073E5637}"/>
              </a:ext>
            </a:extLst>
          </p:cNvPr>
          <p:cNvSpPr>
            <a:spLocks noGrp="1"/>
          </p:cNvSpPr>
          <p:nvPr>
            <p:ph type="sldNum" sz="quarter" idx="4"/>
          </p:nvPr>
        </p:nvSpPr>
        <p:spPr/>
        <p:txBody>
          <a:bodyPr/>
          <a:lstStyle/>
          <a:p>
            <a:fld id="{C0136B3D-7A43-42B4-83F4-164C9360A025}" type="slidenum">
              <a:rPr lang="en-IN" smtClean="0"/>
              <a:t>13</a:t>
            </a:fld>
            <a:endParaRPr lang="en-IN"/>
          </a:p>
        </p:txBody>
      </p:sp>
      <p:sp>
        <p:nvSpPr>
          <p:cNvPr id="8" name="Title 1">
            <a:extLst>
              <a:ext uri="{FF2B5EF4-FFF2-40B4-BE49-F238E27FC236}">
                <a16:creationId xmlns:a16="http://schemas.microsoft.com/office/drawing/2014/main" id="{05246388-25A6-4913-82CA-E55FD8F886C0}"/>
              </a:ext>
            </a:extLst>
          </p:cNvPr>
          <p:cNvSpPr>
            <a:spLocks noGrp="1"/>
          </p:cNvSpPr>
          <p:nvPr>
            <p:ph type="title"/>
          </p:nvPr>
        </p:nvSpPr>
        <p:spPr>
          <a:xfrm>
            <a:off x="809971" y="472916"/>
            <a:ext cx="8750300" cy="931935"/>
          </a:xfrm>
          <a:prstGeom prst="rect">
            <a:avLst/>
          </a:prstGeom>
        </p:spPr>
        <p:txBody>
          <a:bodyPr/>
          <a:lstStyle/>
          <a:p>
            <a:r>
              <a:rPr lang="en-IN" dirty="0"/>
              <a:t>Convolutional Neural Networks</a:t>
            </a:r>
            <a:br>
              <a:rPr lang="en-IN" dirty="0"/>
            </a:br>
            <a:r>
              <a:rPr lang="en-IN" dirty="0"/>
              <a:t>	</a:t>
            </a:r>
            <a:r>
              <a:rPr lang="en-IN" sz="2000" b="0" dirty="0"/>
              <a:t>4. Classification (Fully Connected Layer)</a:t>
            </a:r>
            <a:endParaRPr lang="en-IN" dirty="0"/>
          </a:p>
        </p:txBody>
      </p:sp>
      <p:pic>
        <p:nvPicPr>
          <p:cNvPr id="4" name="Picture 3">
            <a:extLst>
              <a:ext uri="{FF2B5EF4-FFF2-40B4-BE49-F238E27FC236}">
                <a16:creationId xmlns:a16="http://schemas.microsoft.com/office/drawing/2014/main" id="{59688DB5-8607-4523-A4D3-D40E0B1A5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759" y="2727544"/>
            <a:ext cx="4411560" cy="1385449"/>
          </a:xfrm>
          <a:prstGeom prst="rect">
            <a:avLst/>
          </a:prstGeom>
        </p:spPr>
      </p:pic>
      <p:sp>
        <p:nvSpPr>
          <p:cNvPr id="9" name="TextBox 8">
            <a:extLst>
              <a:ext uri="{FF2B5EF4-FFF2-40B4-BE49-F238E27FC236}">
                <a16:creationId xmlns:a16="http://schemas.microsoft.com/office/drawing/2014/main" id="{738D3DEF-568E-4986-8DE2-7466F835ED63}"/>
              </a:ext>
            </a:extLst>
          </p:cNvPr>
          <p:cNvSpPr txBox="1"/>
          <p:nvPr/>
        </p:nvSpPr>
        <p:spPr>
          <a:xfrm>
            <a:off x="5185121" y="4317318"/>
            <a:ext cx="3793369" cy="1077218"/>
          </a:xfrm>
          <a:prstGeom prst="rect">
            <a:avLst/>
          </a:prstGeom>
          <a:noFill/>
        </p:spPr>
        <p:txBody>
          <a:bodyPr wrap="square" rtlCol="0">
            <a:spAutoFit/>
          </a:bodyPr>
          <a:lstStyle/>
          <a:p>
            <a:r>
              <a:rPr lang="en-IN" sz="1600" dirty="0"/>
              <a:t>Classification</a:t>
            </a:r>
          </a:p>
          <a:p>
            <a:r>
              <a:rPr lang="en-IN" sz="1600" b="1" dirty="0"/>
              <a:t>Source: </a:t>
            </a:r>
            <a:r>
              <a:rPr lang="en-IN" sz="1600" dirty="0"/>
              <a:t>https://ujjwalkarn.me/2016/08/11/intuitive-explanation-convnets/</a:t>
            </a:r>
          </a:p>
        </p:txBody>
      </p:sp>
    </p:spTree>
    <p:extLst>
      <p:ext uri="{BB962C8B-B14F-4D97-AF65-F5344CB8AC3E}">
        <p14:creationId xmlns:p14="http://schemas.microsoft.com/office/powerpoint/2010/main" val="3669719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189-B7F8-479E-A68E-E77506EE3A66}"/>
              </a:ext>
            </a:extLst>
          </p:cNvPr>
          <p:cNvSpPr>
            <a:spLocks noGrp="1"/>
          </p:cNvSpPr>
          <p:nvPr>
            <p:ph type="title"/>
          </p:nvPr>
        </p:nvSpPr>
        <p:spPr>
          <a:xfrm>
            <a:off x="801659" y="662940"/>
            <a:ext cx="8750300" cy="751523"/>
          </a:xfrm>
          <a:prstGeom prst="rect">
            <a:avLst/>
          </a:prstGeom>
        </p:spPr>
        <p:txBody>
          <a:bodyPr/>
          <a:lstStyle/>
          <a:p>
            <a:r>
              <a:rPr lang="en-IN" dirty="0"/>
              <a:t>Outline</a:t>
            </a:r>
          </a:p>
        </p:txBody>
      </p:sp>
      <p:sp>
        <p:nvSpPr>
          <p:cNvPr id="3" name="Content Placeholder 2">
            <a:extLst>
              <a:ext uri="{FF2B5EF4-FFF2-40B4-BE49-F238E27FC236}">
                <a16:creationId xmlns:a16="http://schemas.microsoft.com/office/drawing/2014/main" id="{F638B1C8-B425-4E2F-916E-1E328D982767}"/>
              </a:ext>
            </a:extLst>
          </p:cNvPr>
          <p:cNvSpPr>
            <a:spLocks noGrp="1"/>
          </p:cNvSpPr>
          <p:nvPr>
            <p:ph idx="1"/>
          </p:nvPr>
        </p:nvSpPr>
        <p:spPr>
          <a:xfrm>
            <a:off x="485775" y="1749959"/>
            <a:ext cx="8750300" cy="4514850"/>
          </a:xfrm>
        </p:spPr>
        <p:txBody>
          <a:bodyPr/>
          <a:lstStyle/>
          <a:p>
            <a:r>
              <a:rPr lang="en-IN" sz="1800" dirty="0">
                <a:solidFill>
                  <a:schemeClr val="bg2"/>
                </a:solidFill>
              </a:rPr>
              <a:t>Motivation</a:t>
            </a:r>
          </a:p>
          <a:p>
            <a:endParaRPr lang="en-IN" sz="1800" dirty="0"/>
          </a:p>
          <a:p>
            <a:r>
              <a:rPr lang="en-IN" sz="1800" dirty="0">
                <a:solidFill>
                  <a:schemeClr val="bg2"/>
                </a:solidFill>
              </a:rPr>
              <a:t>Approach</a:t>
            </a:r>
          </a:p>
          <a:p>
            <a:endParaRPr lang="en-IN" sz="1800" dirty="0"/>
          </a:p>
          <a:p>
            <a:r>
              <a:rPr lang="en-IN" sz="1800" dirty="0"/>
              <a:t>Network Architectures</a:t>
            </a:r>
          </a:p>
          <a:p>
            <a:endParaRPr lang="en-IN" sz="1800" dirty="0">
              <a:solidFill>
                <a:schemeClr val="bg2"/>
              </a:solidFill>
            </a:endParaRPr>
          </a:p>
          <a:p>
            <a:r>
              <a:rPr lang="en-IN" sz="1800" dirty="0">
                <a:solidFill>
                  <a:schemeClr val="bg2"/>
                </a:solidFill>
              </a:rPr>
              <a:t>Training Data</a:t>
            </a:r>
          </a:p>
          <a:p>
            <a:endParaRPr lang="en-IN" sz="1800" dirty="0">
              <a:solidFill>
                <a:schemeClr val="bg2"/>
              </a:solidFill>
            </a:endParaRPr>
          </a:p>
          <a:p>
            <a:r>
              <a:rPr lang="en-IN" sz="1800" dirty="0">
                <a:solidFill>
                  <a:schemeClr val="bg2"/>
                </a:solidFill>
              </a:rPr>
              <a:t>Experiments</a:t>
            </a:r>
          </a:p>
          <a:p>
            <a:endParaRPr lang="en-IN" sz="1800" dirty="0">
              <a:solidFill>
                <a:schemeClr val="bg2"/>
              </a:solidFill>
            </a:endParaRPr>
          </a:p>
          <a:p>
            <a:r>
              <a:rPr lang="en-IN" sz="1800" dirty="0">
                <a:solidFill>
                  <a:schemeClr val="bg2"/>
                </a:solidFill>
              </a:rPr>
              <a:t>Results and Discussion</a:t>
            </a:r>
          </a:p>
          <a:p>
            <a:endParaRPr lang="en-IN" sz="1800" dirty="0">
              <a:solidFill>
                <a:schemeClr val="bg2"/>
              </a:solidFill>
            </a:endParaRPr>
          </a:p>
          <a:p>
            <a:r>
              <a:rPr lang="en-IN" sz="1800" dirty="0">
                <a:solidFill>
                  <a:schemeClr val="bg2"/>
                </a:solidFill>
              </a:rPr>
              <a:t>Conclusion</a:t>
            </a:r>
          </a:p>
        </p:txBody>
      </p:sp>
      <p:sp>
        <p:nvSpPr>
          <p:cNvPr id="6" name="Date Placeholder 5">
            <a:extLst>
              <a:ext uri="{FF2B5EF4-FFF2-40B4-BE49-F238E27FC236}">
                <a16:creationId xmlns:a16="http://schemas.microsoft.com/office/drawing/2014/main" id="{3EECFE7D-C7A0-4446-9414-21E5FAEF04CA}"/>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C7476D-2C46-4C04-AC06-B440F5D6388A}"/>
              </a:ext>
            </a:extLst>
          </p:cNvPr>
          <p:cNvSpPr>
            <a:spLocks noGrp="1"/>
          </p:cNvSpPr>
          <p:nvPr>
            <p:ph type="sldNum" sz="quarter" idx="4"/>
          </p:nvPr>
        </p:nvSpPr>
        <p:spPr/>
        <p:txBody>
          <a:bodyPr/>
          <a:lstStyle/>
          <a:p>
            <a:fld id="{C0136B3D-7A43-42B4-83F4-164C9360A025}" type="slidenum">
              <a:rPr lang="en-IN" smtClean="0"/>
              <a:t>14</a:t>
            </a:fld>
            <a:endParaRPr lang="en-IN"/>
          </a:p>
        </p:txBody>
      </p:sp>
    </p:spTree>
    <p:extLst>
      <p:ext uri="{BB962C8B-B14F-4D97-AF65-F5344CB8AC3E}">
        <p14:creationId xmlns:p14="http://schemas.microsoft.com/office/powerpoint/2010/main" val="3141324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41AC-BE18-4C5D-A378-BBCFBBB1CD3C}"/>
              </a:ext>
            </a:extLst>
          </p:cNvPr>
          <p:cNvSpPr>
            <a:spLocks noGrp="1"/>
          </p:cNvSpPr>
          <p:nvPr>
            <p:ph type="title"/>
          </p:nvPr>
        </p:nvSpPr>
        <p:spPr>
          <a:xfrm>
            <a:off x="831463" y="531973"/>
            <a:ext cx="8750300" cy="649808"/>
          </a:xfrm>
          <a:prstGeom prst="rect">
            <a:avLst/>
          </a:prstGeom>
        </p:spPr>
        <p:txBody>
          <a:bodyPr/>
          <a:lstStyle/>
          <a:p>
            <a:r>
              <a:rPr lang="en-IN" dirty="0"/>
              <a:t>Network Architectures</a:t>
            </a:r>
          </a:p>
        </p:txBody>
      </p:sp>
      <p:sp>
        <p:nvSpPr>
          <p:cNvPr id="3" name="Content Placeholder 2">
            <a:extLst>
              <a:ext uri="{FF2B5EF4-FFF2-40B4-BE49-F238E27FC236}">
                <a16:creationId xmlns:a16="http://schemas.microsoft.com/office/drawing/2014/main" id="{762F3C67-7C7A-4627-836C-5C772E3ED8B2}"/>
              </a:ext>
            </a:extLst>
          </p:cNvPr>
          <p:cNvSpPr>
            <a:spLocks noGrp="1"/>
          </p:cNvSpPr>
          <p:nvPr>
            <p:ph idx="1"/>
          </p:nvPr>
        </p:nvSpPr>
        <p:spPr/>
        <p:txBody>
          <a:bodyPr/>
          <a:lstStyle/>
          <a:p>
            <a:r>
              <a:rPr lang="en-IN" dirty="0"/>
              <a:t>End to end learning approach to predicting optical flow</a:t>
            </a:r>
          </a:p>
          <a:p>
            <a:pPr lvl="1"/>
            <a:r>
              <a:rPr lang="en-IN" dirty="0"/>
              <a:t>Dataset – image pairs and ground truth flows</a:t>
            </a:r>
          </a:p>
          <a:p>
            <a:endParaRPr lang="en-IN" dirty="0"/>
          </a:p>
          <a:p>
            <a:r>
              <a:rPr lang="en-IN" dirty="0"/>
              <a:t>Pooling</a:t>
            </a:r>
          </a:p>
          <a:p>
            <a:pPr lvl="1"/>
            <a:r>
              <a:rPr lang="en-IN" dirty="0"/>
              <a:t>Computationally feasible</a:t>
            </a:r>
          </a:p>
          <a:p>
            <a:pPr lvl="1"/>
            <a:r>
              <a:rPr lang="en-IN" dirty="0"/>
              <a:t>Aggregation of information</a:t>
            </a:r>
          </a:p>
          <a:p>
            <a:pPr lvl="1"/>
            <a:r>
              <a:rPr lang="en-IN" dirty="0"/>
              <a:t>Reduced resolution </a:t>
            </a:r>
          </a:p>
          <a:p>
            <a:pPr lvl="2"/>
            <a:r>
              <a:rPr lang="en-IN" dirty="0"/>
              <a:t>Need dense-per-pixel resolution              </a:t>
            </a:r>
          </a:p>
          <a:p>
            <a:pPr lvl="1"/>
            <a:endParaRPr lang="en-IN" dirty="0"/>
          </a:p>
          <a:p>
            <a:pPr marL="400050" indent="-342900"/>
            <a:r>
              <a:rPr lang="en-IN" dirty="0"/>
              <a:t>Networks consist of contracting and expanding part</a:t>
            </a:r>
          </a:p>
          <a:p>
            <a:pPr marL="795337" lvl="1" indent="-342900"/>
            <a:r>
              <a:rPr lang="en-IN" dirty="0"/>
              <a:t>Trained using backpropagation</a:t>
            </a:r>
          </a:p>
          <a:p>
            <a:endParaRPr lang="en-IN" dirty="0"/>
          </a:p>
        </p:txBody>
      </p:sp>
      <p:sp>
        <p:nvSpPr>
          <p:cNvPr id="6" name="Date Placeholder 5">
            <a:extLst>
              <a:ext uri="{FF2B5EF4-FFF2-40B4-BE49-F238E27FC236}">
                <a16:creationId xmlns:a16="http://schemas.microsoft.com/office/drawing/2014/main" id="{B9CF9AD8-8FED-43C0-B8A2-24E8B082AD29}"/>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A96DBA43-DD09-4F29-8585-92E6D226DA75}"/>
              </a:ext>
            </a:extLst>
          </p:cNvPr>
          <p:cNvSpPr>
            <a:spLocks noGrp="1"/>
          </p:cNvSpPr>
          <p:nvPr>
            <p:ph type="sldNum" sz="quarter" idx="4"/>
          </p:nvPr>
        </p:nvSpPr>
        <p:spPr/>
        <p:txBody>
          <a:bodyPr/>
          <a:lstStyle/>
          <a:p>
            <a:fld id="{C0136B3D-7A43-42B4-83F4-164C9360A025}" type="slidenum">
              <a:rPr lang="en-IN" smtClean="0"/>
              <a:t>15</a:t>
            </a:fld>
            <a:endParaRPr lang="en-IN"/>
          </a:p>
        </p:txBody>
      </p:sp>
    </p:spTree>
    <p:extLst>
      <p:ext uri="{BB962C8B-B14F-4D97-AF65-F5344CB8AC3E}">
        <p14:creationId xmlns:p14="http://schemas.microsoft.com/office/powerpoint/2010/main" val="342128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ED41-4047-4A18-8F22-CD9319108755}"/>
              </a:ext>
            </a:extLst>
          </p:cNvPr>
          <p:cNvSpPr>
            <a:spLocks noGrp="1"/>
          </p:cNvSpPr>
          <p:nvPr>
            <p:ph type="title"/>
          </p:nvPr>
        </p:nvSpPr>
        <p:spPr>
          <a:xfrm>
            <a:off x="820311" y="538306"/>
            <a:ext cx="8750300" cy="696261"/>
          </a:xfrm>
          <a:prstGeom prst="rect">
            <a:avLst/>
          </a:prstGeom>
        </p:spPr>
        <p:txBody>
          <a:bodyPr/>
          <a:lstStyle/>
          <a:p>
            <a:r>
              <a:rPr lang="en-IN" dirty="0"/>
              <a:t>Contracting part – </a:t>
            </a:r>
            <a:r>
              <a:rPr lang="en-IN" dirty="0" err="1"/>
              <a:t>FlowNetSimple</a:t>
            </a:r>
            <a:endParaRPr lang="en-IN" dirty="0"/>
          </a:p>
        </p:txBody>
      </p:sp>
      <p:pic>
        <p:nvPicPr>
          <p:cNvPr id="7" name="Picture 6">
            <a:extLst>
              <a:ext uri="{FF2B5EF4-FFF2-40B4-BE49-F238E27FC236}">
                <a16:creationId xmlns:a16="http://schemas.microsoft.com/office/drawing/2014/main" id="{50D3CABA-E909-40AB-ACFD-C81493345C84}"/>
              </a:ext>
            </a:extLst>
          </p:cNvPr>
          <p:cNvPicPr>
            <a:picLocks noChangeAspect="1"/>
          </p:cNvPicPr>
          <p:nvPr/>
        </p:nvPicPr>
        <p:blipFill rotWithShape="1">
          <a:blip r:embed="rId3">
            <a:extLst>
              <a:ext uri="{28A0092B-C50C-407E-A947-70E740481C1C}">
                <a14:useLocalDpi xmlns:a14="http://schemas.microsoft.com/office/drawing/2010/main" val="0"/>
              </a:ext>
            </a:extLst>
          </a:blip>
          <a:srcRect t="20994"/>
          <a:stretch/>
        </p:blipFill>
        <p:spPr>
          <a:xfrm>
            <a:off x="669562" y="1747758"/>
            <a:ext cx="8382726" cy="2071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4692AB1C-7572-460C-BC0D-82407EF9A890}"/>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E27029B6-8E32-4424-AE81-C1512BB68BEE}"/>
              </a:ext>
            </a:extLst>
          </p:cNvPr>
          <p:cNvSpPr>
            <a:spLocks noGrp="1"/>
          </p:cNvSpPr>
          <p:nvPr>
            <p:ph type="sldNum" sz="quarter" idx="4"/>
          </p:nvPr>
        </p:nvSpPr>
        <p:spPr/>
        <p:txBody>
          <a:bodyPr/>
          <a:lstStyle/>
          <a:p>
            <a:fld id="{C0136B3D-7A43-42B4-83F4-164C9360A025}" type="slidenum">
              <a:rPr lang="en-IN" smtClean="0"/>
              <a:t>16</a:t>
            </a:fld>
            <a:endParaRPr lang="en-IN"/>
          </a:p>
        </p:txBody>
      </p:sp>
      <p:sp>
        <p:nvSpPr>
          <p:cNvPr id="4" name="TextBox 3">
            <a:extLst>
              <a:ext uri="{FF2B5EF4-FFF2-40B4-BE49-F238E27FC236}">
                <a16:creationId xmlns:a16="http://schemas.microsoft.com/office/drawing/2014/main" id="{2DC59531-AF2D-42EF-AAC5-5DB5143B2EDE}"/>
              </a:ext>
            </a:extLst>
          </p:cNvPr>
          <p:cNvSpPr txBox="1"/>
          <p:nvPr/>
        </p:nvSpPr>
        <p:spPr>
          <a:xfrm>
            <a:off x="669562" y="4825230"/>
            <a:ext cx="8382726" cy="1077218"/>
          </a:xfrm>
          <a:prstGeom prst="rect">
            <a:avLst/>
          </a:prstGeom>
          <a:noFill/>
        </p:spPr>
        <p:txBody>
          <a:bodyPr wrap="square" rtlCol="0">
            <a:spAutoFit/>
          </a:bodyPr>
          <a:lstStyle/>
          <a:p>
            <a:pPr marL="342900" indent="-342900">
              <a:buFont typeface="Wingdings" panose="05000000000000000000" pitchFamily="2" charset="2"/>
              <a:buChar char="Ø"/>
            </a:pPr>
            <a:r>
              <a:rPr lang="en-IN" dirty="0"/>
              <a:t>Stack both input images</a:t>
            </a:r>
          </a:p>
          <a:p>
            <a:pPr marL="800100" lvl="1" indent="-342900">
              <a:buFont typeface="Wingdings" panose="05000000000000000000" pitchFamily="2" charset="2"/>
              <a:buChar char="§"/>
            </a:pPr>
            <a:r>
              <a:rPr lang="en-IN" sz="2000" dirty="0"/>
              <a:t>Network decides how to process the image pair</a:t>
            </a:r>
          </a:p>
          <a:p>
            <a:pPr marL="800100" lvl="1" indent="-342900">
              <a:buFont typeface="Wingdings" panose="05000000000000000000" pitchFamily="2" charset="2"/>
              <a:buChar char="§"/>
            </a:pPr>
            <a:r>
              <a:rPr lang="en-IN" sz="2000" dirty="0"/>
              <a:t>Only consists of convolutional layers</a:t>
            </a:r>
          </a:p>
        </p:txBody>
      </p:sp>
      <p:sp>
        <p:nvSpPr>
          <p:cNvPr id="8" name="TextBox 7">
            <a:extLst>
              <a:ext uri="{FF2B5EF4-FFF2-40B4-BE49-F238E27FC236}">
                <a16:creationId xmlns:a16="http://schemas.microsoft.com/office/drawing/2014/main" id="{56C0DF92-EEF3-44F6-8211-88A31DB34336}"/>
              </a:ext>
            </a:extLst>
          </p:cNvPr>
          <p:cNvSpPr txBox="1"/>
          <p:nvPr/>
        </p:nvSpPr>
        <p:spPr>
          <a:xfrm>
            <a:off x="3913896" y="3862052"/>
            <a:ext cx="5807954" cy="584775"/>
          </a:xfrm>
          <a:prstGeom prst="rect">
            <a:avLst/>
          </a:prstGeom>
          <a:noFill/>
        </p:spPr>
        <p:txBody>
          <a:bodyPr wrap="square" rtlCol="0">
            <a:spAutoFit/>
          </a:bodyPr>
          <a:lstStyle/>
          <a:p>
            <a:r>
              <a:rPr lang="en-IN" sz="1600" dirty="0" err="1"/>
              <a:t>FlowNetSimple</a:t>
            </a:r>
            <a:endParaRPr lang="en-IN" sz="1600" dirty="0"/>
          </a:p>
          <a:p>
            <a:r>
              <a:rPr lang="en-IN" sz="1600" b="1" dirty="0"/>
              <a:t>Author</a:t>
            </a:r>
            <a:r>
              <a:rPr lang="en-IN" sz="1600" dirty="0"/>
              <a:t>: </a:t>
            </a:r>
            <a:r>
              <a:rPr lang="en-IN" sz="1600" dirty="0" err="1"/>
              <a:t>Smagt</a:t>
            </a:r>
            <a:r>
              <a:rPr lang="en-IN" sz="1600" dirty="0"/>
              <a:t> et. al</a:t>
            </a:r>
            <a:endParaRPr lang="en-IN" sz="2000" dirty="0"/>
          </a:p>
        </p:txBody>
      </p:sp>
    </p:spTree>
    <p:extLst>
      <p:ext uri="{BB962C8B-B14F-4D97-AF65-F5344CB8AC3E}">
        <p14:creationId xmlns:p14="http://schemas.microsoft.com/office/powerpoint/2010/main" val="2136896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3FC8-5153-4E7E-838F-B0172921F06B}"/>
              </a:ext>
            </a:extLst>
          </p:cNvPr>
          <p:cNvSpPr>
            <a:spLocks noGrp="1"/>
          </p:cNvSpPr>
          <p:nvPr>
            <p:ph type="title"/>
          </p:nvPr>
        </p:nvSpPr>
        <p:spPr>
          <a:xfrm>
            <a:off x="790575" y="523183"/>
            <a:ext cx="8750300" cy="706669"/>
          </a:xfrm>
          <a:prstGeom prst="rect">
            <a:avLst/>
          </a:prstGeom>
        </p:spPr>
        <p:txBody>
          <a:bodyPr/>
          <a:lstStyle/>
          <a:p>
            <a:r>
              <a:rPr lang="en-IN" dirty="0"/>
              <a:t>Contracting part – </a:t>
            </a:r>
            <a:r>
              <a:rPr lang="en-IN" dirty="0" err="1"/>
              <a:t>FlowNetCorr</a:t>
            </a:r>
            <a:endParaRPr lang="en-IN" dirty="0"/>
          </a:p>
        </p:txBody>
      </p:sp>
      <p:pic>
        <p:nvPicPr>
          <p:cNvPr id="7" name="Picture 6">
            <a:extLst>
              <a:ext uri="{FF2B5EF4-FFF2-40B4-BE49-F238E27FC236}">
                <a16:creationId xmlns:a16="http://schemas.microsoft.com/office/drawing/2014/main" id="{3729D7EF-DAEB-409D-B6D3-1E96BAAB0E3E}"/>
              </a:ext>
            </a:extLst>
          </p:cNvPr>
          <p:cNvPicPr>
            <a:picLocks noChangeAspect="1"/>
          </p:cNvPicPr>
          <p:nvPr/>
        </p:nvPicPr>
        <p:blipFill rotWithShape="1">
          <a:blip r:embed="rId2">
            <a:extLst>
              <a:ext uri="{28A0092B-C50C-407E-A947-70E740481C1C}">
                <a14:useLocalDpi xmlns:a14="http://schemas.microsoft.com/office/drawing/2010/main" val="0"/>
              </a:ext>
            </a:extLst>
          </a:blip>
          <a:srcRect t="9271"/>
          <a:stretch/>
        </p:blipFill>
        <p:spPr>
          <a:xfrm>
            <a:off x="790575" y="1269524"/>
            <a:ext cx="8320803" cy="2510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A6ADC6AF-97D7-4106-844D-70869EF41692}"/>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6D079F20-A6EA-4823-80B8-FA1B40AAB2A3}"/>
              </a:ext>
            </a:extLst>
          </p:cNvPr>
          <p:cNvSpPr>
            <a:spLocks noGrp="1"/>
          </p:cNvSpPr>
          <p:nvPr>
            <p:ph type="sldNum" sz="quarter" idx="4"/>
          </p:nvPr>
        </p:nvSpPr>
        <p:spPr/>
        <p:txBody>
          <a:bodyPr/>
          <a:lstStyle/>
          <a:p>
            <a:fld id="{C0136B3D-7A43-42B4-83F4-164C9360A025}" type="slidenum">
              <a:rPr lang="en-IN" smtClean="0"/>
              <a:t>17</a:t>
            </a:fld>
            <a:endParaRPr lang="en-IN"/>
          </a:p>
        </p:txBody>
      </p:sp>
      <p:sp>
        <p:nvSpPr>
          <p:cNvPr id="4" name="TextBox 3">
            <a:extLst>
              <a:ext uri="{FF2B5EF4-FFF2-40B4-BE49-F238E27FC236}">
                <a16:creationId xmlns:a16="http://schemas.microsoft.com/office/drawing/2014/main" id="{CA6C11BE-0AB1-486F-A1AF-7C0A089FDEEB}"/>
              </a:ext>
            </a:extLst>
          </p:cNvPr>
          <p:cNvSpPr txBox="1"/>
          <p:nvPr/>
        </p:nvSpPr>
        <p:spPr>
          <a:xfrm>
            <a:off x="790575" y="4663073"/>
            <a:ext cx="8554147" cy="1815882"/>
          </a:xfrm>
          <a:prstGeom prst="rect">
            <a:avLst/>
          </a:prstGeom>
          <a:noFill/>
        </p:spPr>
        <p:txBody>
          <a:bodyPr wrap="square" rtlCol="0">
            <a:spAutoFit/>
          </a:bodyPr>
          <a:lstStyle/>
          <a:p>
            <a:pPr marL="342900" indent="-342900">
              <a:buFont typeface="Wingdings" panose="05000000000000000000" pitchFamily="2" charset="2"/>
              <a:buChar char="Ø"/>
            </a:pPr>
            <a:r>
              <a:rPr lang="en-IN" dirty="0"/>
              <a:t>2 separate identical processing streams</a:t>
            </a:r>
          </a:p>
          <a:p>
            <a:pPr marL="800100" lvl="1" indent="-342900">
              <a:buFont typeface="Wingdings" panose="05000000000000000000" pitchFamily="2" charset="2"/>
              <a:buChar char="§"/>
            </a:pPr>
            <a:r>
              <a:rPr lang="en-IN" sz="2000" dirty="0"/>
              <a:t>Combine on a higher level</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dirty="0"/>
              <a:t>Given feature representations – find correspondences?</a:t>
            </a:r>
          </a:p>
          <a:p>
            <a:pPr marL="800100" lvl="1" indent="-342900">
              <a:buFont typeface="Wingdings" panose="05000000000000000000" pitchFamily="2" charset="2"/>
              <a:buChar char="§"/>
            </a:pPr>
            <a:r>
              <a:rPr lang="en-IN" sz="2000" dirty="0"/>
              <a:t>Introduce correlation layer</a:t>
            </a:r>
          </a:p>
        </p:txBody>
      </p:sp>
      <p:sp>
        <p:nvSpPr>
          <p:cNvPr id="8" name="TextBox 7">
            <a:extLst>
              <a:ext uri="{FF2B5EF4-FFF2-40B4-BE49-F238E27FC236}">
                <a16:creationId xmlns:a16="http://schemas.microsoft.com/office/drawing/2014/main" id="{913AC6C2-ED11-4F0A-9838-D79213493F32}"/>
              </a:ext>
            </a:extLst>
          </p:cNvPr>
          <p:cNvSpPr txBox="1"/>
          <p:nvPr/>
        </p:nvSpPr>
        <p:spPr>
          <a:xfrm>
            <a:off x="3913896" y="3819385"/>
            <a:ext cx="5807954" cy="584775"/>
          </a:xfrm>
          <a:prstGeom prst="rect">
            <a:avLst/>
          </a:prstGeom>
          <a:noFill/>
        </p:spPr>
        <p:txBody>
          <a:bodyPr wrap="square" rtlCol="0">
            <a:spAutoFit/>
          </a:bodyPr>
          <a:lstStyle/>
          <a:p>
            <a:r>
              <a:rPr lang="en-IN" sz="1600" dirty="0" err="1"/>
              <a:t>FlowNetCorr</a:t>
            </a:r>
            <a:endParaRPr lang="en-IN" sz="1600" dirty="0"/>
          </a:p>
          <a:p>
            <a:r>
              <a:rPr lang="en-IN" sz="1600" b="1" dirty="0"/>
              <a:t>Author</a:t>
            </a:r>
            <a:r>
              <a:rPr lang="en-IN" sz="1600" dirty="0"/>
              <a:t>: </a:t>
            </a:r>
            <a:r>
              <a:rPr lang="en-IN" sz="1600" dirty="0" err="1"/>
              <a:t>Smagt</a:t>
            </a:r>
            <a:r>
              <a:rPr lang="en-IN" sz="1600" dirty="0"/>
              <a:t> et. al</a:t>
            </a:r>
            <a:endParaRPr lang="en-IN" sz="2000" dirty="0"/>
          </a:p>
        </p:txBody>
      </p:sp>
    </p:spTree>
    <p:extLst>
      <p:ext uri="{BB962C8B-B14F-4D97-AF65-F5344CB8AC3E}">
        <p14:creationId xmlns:p14="http://schemas.microsoft.com/office/powerpoint/2010/main" val="1096223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9DA3-C995-4DAA-B964-392A15FDC918}"/>
              </a:ext>
            </a:extLst>
          </p:cNvPr>
          <p:cNvSpPr>
            <a:spLocks noGrp="1"/>
          </p:cNvSpPr>
          <p:nvPr>
            <p:ph type="title"/>
          </p:nvPr>
        </p:nvSpPr>
        <p:spPr>
          <a:xfrm>
            <a:off x="820312" y="543821"/>
            <a:ext cx="8750300" cy="660511"/>
          </a:xfrm>
          <a:prstGeom prst="rect">
            <a:avLst/>
          </a:prstGeom>
        </p:spPr>
        <p:txBody>
          <a:bodyPr/>
          <a:lstStyle/>
          <a:p>
            <a:r>
              <a:rPr lang="en-IN"/>
              <a:t>Contracting Part -  FlowNetCorr</a:t>
            </a:r>
            <a:endParaRPr lang="en-IN" dirty="0"/>
          </a:p>
        </p:txBody>
      </p:sp>
      <p:sp>
        <p:nvSpPr>
          <p:cNvPr id="3" name="Content Placeholder 2">
            <a:extLst>
              <a:ext uri="{FF2B5EF4-FFF2-40B4-BE49-F238E27FC236}">
                <a16:creationId xmlns:a16="http://schemas.microsoft.com/office/drawing/2014/main" id="{CCCB8751-6857-4C9F-AC9F-97F35E8D52C0}"/>
              </a:ext>
            </a:extLst>
          </p:cNvPr>
          <p:cNvSpPr>
            <a:spLocks noGrp="1"/>
          </p:cNvSpPr>
          <p:nvPr>
            <p:ph idx="1"/>
          </p:nvPr>
        </p:nvSpPr>
        <p:spPr>
          <a:xfrm>
            <a:off x="485775" y="1650381"/>
            <a:ext cx="8750300" cy="4780150"/>
          </a:xfrm>
        </p:spPr>
        <p:txBody>
          <a:bodyPr/>
          <a:lstStyle/>
          <a:p>
            <a:r>
              <a:rPr lang="en-IN" dirty="0"/>
              <a:t>Correlation layer performs multiplicative patch comparisons between two feature maps.</a:t>
            </a:r>
          </a:p>
          <a:p>
            <a:r>
              <a:rPr lang="en-GB" dirty="0"/>
              <a:t>Given </a:t>
            </a:r>
          </a:p>
          <a:p>
            <a:pPr lvl="1"/>
            <a:r>
              <a:rPr lang="en-GB" dirty="0"/>
              <a:t>two multi-channel feature maps </a:t>
            </a:r>
            <a:r>
              <a:rPr lang="en-GB" b="1" dirty="0"/>
              <a:t>f1</a:t>
            </a:r>
            <a:r>
              <a:rPr lang="en-GB" dirty="0"/>
              <a:t>, </a:t>
            </a:r>
            <a:r>
              <a:rPr lang="en-GB" b="1" dirty="0"/>
              <a:t>f2</a:t>
            </a:r>
          </a:p>
          <a:p>
            <a:pPr lvl="1"/>
            <a:r>
              <a:rPr lang="en-GB" i="1" dirty="0"/>
              <a:t>w</a:t>
            </a:r>
            <a:r>
              <a:rPr lang="en-GB" dirty="0"/>
              <a:t>, </a:t>
            </a:r>
            <a:r>
              <a:rPr lang="en-GB" i="1" dirty="0"/>
              <a:t>h</a:t>
            </a:r>
            <a:r>
              <a:rPr lang="en-GB" dirty="0"/>
              <a:t>, and </a:t>
            </a:r>
            <a:r>
              <a:rPr lang="en-GB" i="1" dirty="0"/>
              <a:t>c</a:t>
            </a:r>
            <a:r>
              <a:rPr lang="en-GB" dirty="0"/>
              <a:t> - width, height and number of channels</a:t>
            </a:r>
          </a:p>
          <a:p>
            <a:pPr lvl="1"/>
            <a:r>
              <a:rPr lang="en-GB" dirty="0"/>
              <a:t>each patch from </a:t>
            </a:r>
            <a:r>
              <a:rPr lang="en-GB" b="1" dirty="0"/>
              <a:t>f1</a:t>
            </a:r>
            <a:r>
              <a:rPr lang="en-GB" dirty="0"/>
              <a:t> compared with each patch from </a:t>
            </a:r>
            <a:r>
              <a:rPr lang="en-GB" b="1" dirty="0"/>
              <a:t>f2</a:t>
            </a:r>
          </a:p>
          <a:p>
            <a:r>
              <a:rPr lang="en-GB" dirty="0"/>
              <a:t>‘Correlation’ of two patches centred at </a:t>
            </a:r>
            <a:r>
              <a:rPr lang="en-GB" b="1" dirty="0"/>
              <a:t>x1</a:t>
            </a:r>
            <a:r>
              <a:rPr lang="en-GB" dirty="0"/>
              <a:t> and </a:t>
            </a:r>
            <a:r>
              <a:rPr lang="en-GB" b="1" dirty="0"/>
              <a:t>x2</a:t>
            </a:r>
            <a:r>
              <a:rPr lang="en-GB" dirty="0"/>
              <a:t>:</a:t>
            </a:r>
          </a:p>
          <a:p>
            <a:endParaRPr lang="en-GB" b="1" dirty="0"/>
          </a:p>
          <a:p>
            <a:endParaRPr lang="en-GB" b="1" dirty="0"/>
          </a:p>
          <a:p>
            <a:pPr lvl="1"/>
            <a:r>
              <a:rPr lang="en-GB" b="1" dirty="0"/>
              <a:t>x1</a:t>
            </a:r>
            <a:r>
              <a:rPr lang="en-GB" dirty="0"/>
              <a:t> and </a:t>
            </a:r>
            <a:r>
              <a:rPr lang="en-GB" b="1" dirty="0"/>
              <a:t>x2</a:t>
            </a:r>
            <a:r>
              <a:rPr lang="en-GB" dirty="0"/>
              <a:t> are the </a:t>
            </a:r>
            <a:r>
              <a:rPr lang="en-GB" dirty="0" err="1"/>
              <a:t>center</a:t>
            </a:r>
            <a:r>
              <a:rPr lang="en-GB" dirty="0"/>
              <a:t> of the first map and the second map respectively</a:t>
            </a:r>
          </a:p>
          <a:p>
            <a:pPr lvl="1"/>
            <a:r>
              <a:rPr lang="en-GB" dirty="0"/>
              <a:t>square space patch of size K = </a:t>
            </a:r>
            <a:r>
              <a:rPr lang="en-GB" i="1" dirty="0"/>
              <a:t>2k+1</a:t>
            </a:r>
            <a:endParaRPr lang="en-IN" b="1" i="1" dirty="0"/>
          </a:p>
        </p:txBody>
      </p:sp>
      <p:sp>
        <p:nvSpPr>
          <p:cNvPr id="6" name="Date Placeholder 5">
            <a:extLst>
              <a:ext uri="{FF2B5EF4-FFF2-40B4-BE49-F238E27FC236}">
                <a16:creationId xmlns:a16="http://schemas.microsoft.com/office/drawing/2014/main" id="{4CA13ED3-233B-4A7E-8B80-7AED6D187BA0}"/>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E42873AA-FBCB-48C8-9EA4-B4CA3231E073}"/>
              </a:ext>
            </a:extLst>
          </p:cNvPr>
          <p:cNvSpPr>
            <a:spLocks noGrp="1"/>
          </p:cNvSpPr>
          <p:nvPr>
            <p:ph type="sldNum" sz="quarter" idx="4"/>
          </p:nvPr>
        </p:nvSpPr>
        <p:spPr/>
        <p:txBody>
          <a:bodyPr/>
          <a:lstStyle/>
          <a:p>
            <a:fld id="{C0136B3D-7A43-42B4-83F4-164C9360A025}" type="slidenum">
              <a:rPr lang="en-IN" smtClean="0"/>
              <a:t>18</a:t>
            </a:fld>
            <a:endParaRPr lang="en-IN"/>
          </a:p>
        </p:txBody>
      </p:sp>
      <p:pic>
        <p:nvPicPr>
          <p:cNvPr id="5" name="Picture 4">
            <a:extLst>
              <a:ext uri="{FF2B5EF4-FFF2-40B4-BE49-F238E27FC236}">
                <a16:creationId xmlns:a16="http://schemas.microsoft.com/office/drawing/2014/main" id="{6B85D460-749D-4298-8F6A-F9AA07D79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550" y="4250106"/>
            <a:ext cx="5238750" cy="838200"/>
          </a:xfrm>
          <a:prstGeom prst="rect">
            <a:avLst/>
          </a:prstGeom>
        </p:spPr>
      </p:pic>
    </p:spTree>
    <p:extLst>
      <p:ext uri="{BB962C8B-B14F-4D97-AF65-F5344CB8AC3E}">
        <p14:creationId xmlns:p14="http://schemas.microsoft.com/office/powerpoint/2010/main" val="87959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53B17-58DD-4B1E-A491-493A31BCF36B}"/>
              </a:ext>
            </a:extLst>
          </p:cNvPr>
          <p:cNvSpPr>
            <a:spLocks noGrp="1"/>
          </p:cNvSpPr>
          <p:nvPr>
            <p:ph idx="1"/>
          </p:nvPr>
        </p:nvSpPr>
        <p:spPr/>
        <p:txBody>
          <a:bodyPr/>
          <a:lstStyle/>
          <a:p>
            <a:r>
              <a:rPr lang="en-IN" i="1" dirty="0"/>
              <a:t>c(x1,x2) </a:t>
            </a:r>
            <a:r>
              <a:rPr lang="en-IN" dirty="0"/>
              <a:t>involves </a:t>
            </a:r>
            <a:r>
              <a:rPr lang="en-IN" i="1" dirty="0"/>
              <a:t>c . K</a:t>
            </a:r>
            <a:r>
              <a:rPr lang="en-IN" i="1" baseline="30000" dirty="0"/>
              <a:t>2</a:t>
            </a:r>
            <a:r>
              <a:rPr lang="en-IN" i="1" dirty="0"/>
              <a:t> </a:t>
            </a:r>
            <a:r>
              <a:rPr lang="en-IN" dirty="0"/>
              <a:t>multiplications</a:t>
            </a:r>
          </a:p>
          <a:p>
            <a:endParaRPr lang="en-IN" dirty="0"/>
          </a:p>
          <a:p>
            <a:r>
              <a:rPr lang="en-IN" dirty="0"/>
              <a:t>Comparing all patch combinations involves </a:t>
            </a:r>
            <a:r>
              <a:rPr lang="en-IN" i="1" dirty="0"/>
              <a:t>w</a:t>
            </a:r>
            <a:r>
              <a:rPr lang="en-IN" i="1" baseline="30000" dirty="0"/>
              <a:t>2</a:t>
            </a:r>
            <a:r>
              <a:rPr lang="en-IN" i="1" dirty="0"/>
              <a:t> . h</a:t>
            </a:r>
            <a:r>
              <a:rPr lang="en-IN" i="1" baseline="30000" dirty="0"/>
              <a:t>2</a:t>
            </a:r>
            <a:r>
              <a:rPr lang="en-IN" i="1" dirty="0"/>
              <a:t> </a:t>
            </a:r>
            <a:r>
              <a:rPr lang="en-IN" dirty="0"/>
              <a:t>computations</a:t>
            </a:r>
          </a:p>
          <a:p>
            <a:pPr lvl="1"/>
            <a:r>
              <a:rPr lang="en-IN" dirty="0"/>
              <a:t>Limit maximum displacement for comparisons</a:t>
            </a:r>
          </a:p>
          <a:p>
            <a:pPr lvl="1"/>
            <a:endParaRPr lang="en-IN" dirty="0"/>
          </a:p>
          <a:p>
            <a:r>
              <a:rPr lang="en-GB" dirty="0"/>
              <a:t>For each location </a:t>
            </a:r>
            <a:r>
              <a:rPr lang="en-GB" b="1" dirty="0"/>
              <a:t>x1</a:t>
            </a:r>
            <a:r>
              <a:rPr lang="en-GB" dirty="0"/>
              <a:t>, limit the range of </a:t>
            </a:r>
            <a:r>
              <a:rPr lang="en-GB" b="1" dirty="0"/>
              <a:t>x2</a:t>
            </a:r>
          </a:p>
          <a:p>
            <a:pPr lvl="1"/>
            <a:r>
              <a:rPr lang="en-GB" dirty="0"/>
              <a:t>Compute correlations in a neighbourhood of size </a:t>
            </a:r>
            <a:r>
              <a:rPr lang="en-GB" i="1" dirty="0"/>
              <a:t>D = 2d+1</a:t>
            </a:r>
          </a:p>
          <a:p>
            <a:pPr lvl="1"/>
            <a:r>
              <a:rPr lang="en-GB" i="1" dirty="0"/>
              <a:t>d</a:t>
            </a:r>
            <a:r>
              <a:rPr lang="en-GB" dirty="0"/>
              <a:t> is a given maximum displacement</a:t>
            </a:r>
          </a:p>
          <a:p>
            <a:pPr lvl="1"/>
            <a:endParaRPr lang="en-GB" dirty="0"/>
          </a:p>
          <a:p>
            <a:r>
              <a:rPr lang="en-GB" dirty="0"/>
              <a:t>size of an output is </a:t>
            </a:r>
            <a:r>
              <a:rPr lang="en-GB" i="1" dirty="0"/>
              <a:t>(w*h*D²)</a:t>
            </a:r>
            <a:endParaRPr lang="en-IN" i="1" dirty="0"/>
          </a:p>
        </p:txBody>
      </p:sp>
      <p:sp>
        <p:nvSpPr>
          <p:cNvPr id="3" name="Date Placeholder 2">
            <a:extLst>
              <a:ext uri="{FF2B5EF4-FFF2-40B4-BE49-F238E27FC236}">
                <a16:creationId xmlns:a16="http://schemas.microsoft.com/office/drawing/2014/main" id="{CE2C62D3-D029-41D9-B237-CC7FF254887A}"/>
              </a:ext>
            </a:extLst>
          </p:cNvPr>
          <p:cNvSpPr>
            <a:spLocks noGrp="1"/>
          </p:cNvSpPr>
          <p:nvPr>
            <p:ph type="dt" sz="half" idx="10"/>
          </p:nvPr>
        </p:nvSpPr>
        <p:spPr/>
        <p:txBody>
          <a:bodyPr/>
          <a:lstStyle/>
          <a:p>
            <a:pPr>
              <a:defRPr/>
            </a:pPr>
            <a:r>
              <a:rPr lang="en-US"/>
              <a:t>30.06.2020</a:t>
            </a:r>
            <a:endParaRPr lang="de-DE"/>
          </a:p>
        </p:txBody>
      </p:sp>
      <p:sp>
        <p:nvSpPr>
          <p:cNvPr id="5" name="Slide Number Placeholder 4">
            <a:extLst>
              <a:ext uri="{FF2B5EF4-FFF2-40B4-BE49-F238E27FC236}">
                <a16:creationId xmlns:a16="http://schemas.microsoft.com/office/drawing/2014/main" id="{72DD496F-C7FB-4885-BD81-ECDF84875A7B}"/>
              </a:ext>
            </a:extLst>
          </p:cNvPr>
          <p:cNvSpPr>
            <a:spLocks noGrp="1"/>
          </p:cNvSpPr>
          <p:nvPr>
            <p:ph type="sldNum" sz="quarter" idx="4"/>
          </p:nvPr>
        </p:nvSpPr>
        <p:spPr/>
        <p:txBody>
          <a:bodyPr/>
          <a:lstStyle/>
          <a:p>
            <a:fld id="{C0136B3D-7A43-42B4-83F4-164C9360A025}" type="slidenum">
              <a:rPr lang="en-IN" smtClean="0"/>
              <a:t>19</a:t>
            </a:fld>
            <a:endParaRPr lang="en-IN"/>
          </a:p>
        </p:txBody>
      </p:sp>
      <p:sp>
        <p:nvSpPr>
          <p:cNvPr id="6" name="Title 1">
            <a:extLst>
              <a:ext uri="{FF2B5EF4-FFF2-40B4-BE49-F238E27FC236}">
                <a16:creationId xmlns:a16="http://schemas.microsoft.com/office/drawing/2014/main" id="{6FA020B6-6A4E-41B3-8A09-24530BCE139D}"/>
              </a:ext>
            </a:extLst>
          </p:cNvPr>
          <p:cNvSpPr>
            <a:spLocks noGrp="1"/>
          </p:cNvSpPr>
          <p:nvPr>
            <p:ph type="title"/>
          </p:nvPr>
        </p:nvSpPr>
        <p:spPr>
          <a:xfrm>
            <a:off x="850900" y="553110"/>
            <a:ext cx="8385175" cy="662374"/>
          </a:xfrm>
          <a:prstGeom prst="rect">
            <a:avLst/>
          </a:prstGeom>
        </p:spPr>
        <p:txBody>
          <a:bodyPr/>
          <a:lstStyle/>
          <a:p>
            <a:r>
              <a:rPr lang="en-IN" dirty="0"/>
              <a:t>Contracting Part -  </a:t>
            </a:r>
            <a:r>
              <a:rPr lang="en-IN" dirty="0" err="1"/>
              <a:t>FlowNetCorr</a:t>
            </a:r>
            <a:endParaRPr lang="en-IN" dirty="0"/>
          </a:p>
        </p:txBody>
      </p:sp>
    </p:spTree>
    <p:extLst>
      <p:ext uri="{BB962C8B-B14F-4D97-AF65-F5344CB8AC3E}">
        <p14:creationId xmlns:p14="http://schemas.microsoft.com/office/powerpoint/2010/main" val="345570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189-B7F8-479E-A68E-E77506EE3A66}"/>
              </a:ext>
            </a:extLst>
          </p:cNvPr>
          <p:cNvSpPr>
            <a:spLocks noGrp="1"/>
          </p:cNvSpPr>
          <p:nvPr>
            <p:ph type="title"/>
          </p:nvPr>
        </p:nvSpPr>
        <p:spPr>
          <a:xfrm>
            <a:off x="801659" y="662940"/>
            <a:ext cx="8750300" cy="751523"/>
          </a:xfrm>
          <a:prstGeom prst="rect">
            <a:avLst/>
          </a:prstGeom>
        </p:spPr>
        <p:txBody>
          <a:bodyPr/>
          <a:lstStyle/>
          <a:p>
            <a:r>
              <a:rPr lang="en-IN" dirty="0"/>
              <a:t>Outline</a:t>
            </a:r>
          </a:p>
        </p:txBody>
      </p:sp>
      <p:sp>
        <p:nvSpPr>
          <p:cNvPr id="3" name="Content Placeholder 2">
            <a:extLst>
              <a:ext uri="{FF2B5EF4-FFF2-40B4-BE49-F238E27FC236}">
                <a16:creationId xmlns:a16="http://schemas.microsoft.com/office/drawing/2014/main" id="{F638B1C8-B425-4E2F-916E-1E328D982767}"/>
              </a:ext>
            </a:extLst>
          </p:cNvPr>
          <p:cNvSpPr>
            <a:spLocks noGrp="1"/>
          </p:cNvSpPr>
          <p:nvPr>
            <p:ph idx="1"/>
          </p:nvPr>
        </p:nvSpPr>
        <p:spPr>
          <a:xfrm>
            <a:off x="485775" y="1749959"/>
            <a:ext cx="8750300" cy="4514850"/>
          </a:xfrm>
        </p:spPr>
        <p:txBody>
          <a:bodyPr/>
          <a:lstStyle/>
          <a:p>
            <a:r>
              <a:rPr lang="en-IN" sz="1800" dirty="0"/>
              <a:t>Motivation</a:t>
            </a:r>
          </a:p>
          <a:p>
            <a:endParaRPr lang="en-IN" sz="1800" dirty="0"/>
          </a:p>
          <a:p>
            <a:r>
              <a:rPr lang="en-IN" sz="1800" dirty="0"/>
              <a:t>Approach</a:t>
            </a:r>
          </a:p>
          <a:p>
            <a:endParaRPr lang="en-IN" sz="1800" dirty="0"/>
          </a:p>
          <a:p>
            <a:r>
              <a:rPr lang="en-IN" sz="1800" dirty="0"/>
              <a:t>Network Architectures</a:t>
            </a:r>
          </a:p>
          <a:p>
            <a:endParaRPr lang="en-IN" sz="1800" dirty="0"/>
          </a:p>
          <a:p>
            <a:r>
              <a:rPr lang="en-IN" sz="1800" dirty="0"/>
              <a:t>Training Data</a:t>
            </a:r>
          </a:p>
          <a:p>
            <a:endParaRPr lang="en-IN" sz="1800" dirty="0"/>
          </a:p>
          <a:p>
            <a:r>
              <a:rPr lang="en-IN" sz="1800" dirty="0"/>
              <a:t>Experiments</a:t>
            </a:r>
          </a:p>
          <a:p>
            <a:endParaRPr lang="en-IN" sz="1800" dirty="0"/>
          </a:p>
          <a:p>
            <a:r>
              <a:rPr lang="en-IN" sz="1800" dirty="0"/>
              <a:t>Results and Discussion</a:t>
            </a:r>
          </a:p>
          <a:p>
            <a:endParaRPr lang="en-IN" sz="1800" dirty="0"/>
          </a:p>
          <a:p>
            <a:r>
              <a:rPr lang="en-IN" sz="1800" dirty="0"/>
              <a:t>Conclusion</a:t>
            </a:r>
          </a:p>
        </p:txBody>
      </p:sp>
      <p:sp>
        <p:nvSpPr>
          <p:cNvPr id="6" name="Date Placeholder 5">
            <a:extLst>
              <a:ext uri="{FF2B5EF4-FFF2-40B4-BE49-F238E27FC236}">
                <a16:creationId xmlns:a16="http://schemas.microsoft.com/office/drawing/2014/main" id="{3EECFE7D-C7A0-4446-9414-21E5FAEF04CA}"/>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C7476D-2C46-4C04-AC06-B440F5D6388A}"/>
              </a:ext>
            </a:extLst>
          </p:cNvPr>
          <p:cNvSpPr>
            <a:spLocks noGrp="1"/>
          </p:cNvSpPr>
          <p:nvPr>
            <p:ph type="sldNum" sz="quarter" idx="4"/>
          </p:nvPr>
        </p:nvSpPr>
        <p:spPr/>
        <p:txBody>
          <a:bodyPr/>
          <a:lstStyle/>
          <a:p>
            <a:fld id="{C0136B3D-7A43-42B4-83F4-164C9360A025}" type="slidenum">
              <a:rPr lang="en-IN" smtClean="0"/>
              <a:t>2</a:t>
            </a:fld>
            <a:endParaRPr lang="en-IN"/>
          </a:p>
        </p:txBody>
      </p:sp>
    </p:spTree>
    <p:extLst>
      <p:ext uri="{BB962C8B-B14F-4D97-AF65-F5344CB8AC3E}">
        <p14:creationId xmlns:p14="http://schemas.microsoft.com/office/powerpoint/2010/main" val="434790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59CC-9CBF-4A18-9486-5E1E8FB97B00}"/>
              </a:ext>
            </a:extLst>
          </p:cNvPr>
          <p:cNvSpPr>
            <a:spLocks noGrp="1"/>
          </p:cNvSpPr>
          <p:nvPr>
            <p:ph type="title"/>
          </p:nvPr>
        </p:nvSpPr>
        <p:spPr>
          <a:xfrm>
            <a:off x="820311" y="575721"/>
            <a:ext cx="8750300" cy="628611"/>
          </a:xfrm>
          <a:prstGeom prst="rect">
            <a:avLst/>
          </a:prstGeom>
        </p:spPr>
        <p:txBody>
          <a:bodyPr/>
          <a:lstStyle/>
          <a:p>
            <a:r>
              <a:rPr lang="en-IN" dirty="0"/>
              <a:t>Expanding Part</a:t>
            </a:r>
          </a:p>
        </p:txBody>
      </p:sp>
      <p:pic>
        <p:nvPicPr>
          <p:cNvPr id="7" name="Picture 6">
            <a:extLst>
              <a:ext uri="{FF2B5EF4-FFF2-40B4-BE49-F238E27FC236}">
                <a16:creationId xmlns:a16="http://schemas.microsoft.com/office/drawing/2014/main" id="{A8C3BBC7-03F1-4910-8BE5-8B6367263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260" y="1269702"/>
            <a:ext cx="4903330" cy="20351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976F869B-9DC8-4A8B-B405-5B4D1DADA599}"/>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1C3F92C5-CA15-463D-B468-6BE32750A938}"/>
              </a:ext>
            </a:extLst>
          </p:cNvPr>
          <p:cNvSpPr>
            <a:spLocks noGrp="1"/>
          </p:cNvSpPr>
          <p:nvPr>
            <p:ph type="sldNum" sz="quarter" idx="4"/>
          </p:nvPr>
        </p:nvSpPr>
        <p:spPr/>
        <p:txBody>
          <a:bodyPr/>
          <a:lstStyle/>
          <a:p>
            <a:fld id="{C0136B3D-7A43-42B4-83F4-164C9360A025}" type="slidenum">
              <a:rPr lang="en-IN" smtClean="0"/>
              <a:t>20</a:t>
            </a:fld>
            <a:endParaRPr lang="en-IN"/>
          </a:p>
        </p:txBody>
      </p:sp>
      <p:sp>
        <p:nvSpPr>
          <p:cNvPr id="5" name="TextBox 4">
            <a:extLst>
              <a:ext uri="{FF2B5EF4-FFF2-40B4-BE49-F238E27FC236}">
                <a16:creationId xmlns:a16="http://schemas.microsoft.com/office/drawing/2014/main" id="{87E5F3CB-F613-4B8B-B17F-C2E261720160}"/>
              </a:ext>
            </a:extLst>
          </p:cNvPr>
          <p:cNvSpPr txBox="1"/>
          <p:nvPr/>
        </p:nvSpPr>
        <p:spPr>
          <a:xfrm>
            <a:off x="405606" y="4094628"/>
            <a:ext cx="9071857" cy="2369880"/>
          </a:xfrm>
          <a:prstGeom prst="rect">
            <a:avLst/>
          </a:prstGeom>
          <a:noFill/>
        </p:spPr>
        <p:txBody>
          <a:bodyPr wrap="square" rtlCol="0">
            <a:spAutoFit/>
          </a:bodyPr>
          <a:lstStyle/>
          <a:p>
            <a:pPr marL="342900" indent="-342900">
              <a:buFont typeface="Wingdings" panose="05000000000000000000" pitchFamily="2" charset="2"/>
              <a:buChar char="Ø"/>
            </a:pPr>
            <a:r>
              <a:rPr lang="en-IN" dirty="0"/>
              <a:t>Expanding – ‘</a:t>
            </a:r>
            <a:r>
              <a:rPr lang="en-IN" dirty="0" err="1"/>
              <a:t>upconvolutional</a:t>
            </a:r>
            <a:r>
              <a:rPr lang="en-IN" dirty="0"/>
              <a:t> layers’</a:t>
            </a:r>
          </a:p>
          <a:p>
            <a:pPr marL="800100" lvl="1" indent="-342900">
              <a:buFont typeface="Wingdings" panose="05000000000000000000" pitchFamily="2" charset="2"/>
              <a:buChar char="§"/>
            </a:pPr>
            <a:r>
              <a:rPr lang="en-IN" sz="2000" dirty="0" err="1"/>
              <a:t>Unpooling</a:t>
            </a:r>
            <a:r>
              <a:rPr lang="en-IN" sz="2000" dirty="0"/>
              <a:t> and convolution</a:t>
            </a:r>
          </a:p>
          <a:p>
            <a:pPr lvl="1"/>
            <a:endParaRPr lang="en-IN" sz="2000" dirty="0"/>
          </a:p>
          <a:p>
            <a:pPr marL="342900" indent="-342900">
              <a:buFont typeface="Wingdings" panose="05000000000000000000" pitchFamily="2" charset="2"/>
              <a:buChar char="Ø"/>
            </a:pPr>
            <a:r>
              <a:rPr lang="en-IN" dirty="0"/>
              <a:t>To perform refinement:</a:t>
            </a:r>
          </a:p>
          <a:p>
            <a:pPr marL="800100" lvl="1" indent="-342900">
              <a:buFont typeface="Wingdings" panose="05000000000000000000" pitchFamily="2" charset="2"/>
              <a:buChar char="§"/>
            </a:pPr>
            <a:r>
              <a:rPr lang="en-IN" sz="2000" dirty="0"/>
              <a:t>Apply ‘</a:t>
            </a:r>
            <a:r>
              <a:rPr lang="en-IN" sz="2000" dirty="0" err="1"/>
              <a:t>upconvolution</a:t>
            </a:r>
            <a:r>
              <a:rPr lang="en-IN" sz="2000" dirty="0"/>
              <a:t>’ to feature maps</a:t>
            </a:r>
          </a:p>
          <a:p>
            <a:pPr marL="800100" lvl="1" indent="-342900">
              <a:buFont typeface="Wingdings" panose="05000000000000000000" pitchFamily="2" charset="2"/>
              <a:buChar char="§"/>
            </a:pPr>
            <a:r>
              <a:rPr lang="en-IN" sz="2000" dirty="0"/>
              <a:t>Concatenate with corresponding feature maps from the ‘contractive’ part of the network</a:t>
            </a:r>
          </a:p>
        </p:txBody>
      </p:sp>
      <p:sp>
        <p:nvSpPr>
          <p:cNvPr id="8" name="TextBox 7">
            <a:extLst>
              <a:ext uri="{FF2B5EF4-FFF2-40B4-BE49-F238E27FC236}">
                <a16:creationId xmlns:a16="http://schemas.microsoft.com/office/drawing/2014/main" id="{F268CEC0-23BE-4FCF-A94E-766623A2F841}"/>
              </a:ext>
            </a:extLst>
          </p:cNvPr>
          <p:cNvSpPr txBox="1"/>
          <p:nvPr/>
        </p:nvSpPr>
        <p:spPr>
          <a:xfrm>
            <a:off x="3913896" y="3420269"/>
            <a:ext cx="5807954" cy="646331"/>
          </a:xfrm>
          <a:prstGeom prst="rect">
            <a:avLst/>
          </a:prstGeom>
          <a:noFill/>
        </p:spPr>
        <p:txBody>
          <a:bodyPr wrap="square" rtlCol="0">
            <a:spAutoFit/>
          </a:bodyPr>
          <a:lstStyle/>
          <a:p>
            <a:r>
              <a:rPr lang="en-IN" sz="1800" dirty="0"/>
              <a:t>Expanding part</a:t>
            </a:r>
          </a:p>
          <a:p>
            <a:r>
              <a:rPr lang="en-IN" sz="1800" b="1" dirty="0"/>
              <a:t>Author</a:t>
            </a:r>
            <a:r>
              <a:rPr lang="en-IN" sz="1800" dirty="0"/>
              <a:t>: </a:t>
            </a:r>
            <a:r>
              <a:rPr lang="en-IN" sz="1800" dirty="0" err="1"/>
              <a:t>Smagt</a:t>
            </a:r>
            <a:r>
              <a:rPr lang="en-IN" sz="1800" dirty="0"/>
              <a:t> et. al</a:t>
            </a:r>
            <a:endParaRPr lang="en-IN" dirty="0"/>
          </a:p>
        </p:txBody>
      </p:sp>
    </p:spTree>
    <p:extLst>
      <p:ext uri="{BB962C8B-B14F-4D97-AF65-F5344CB8AC3E}">
        <p14:creationId xmlns:p14="http://schemas.microsoft.com/office/powerpoint/2010/main" val="784148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90A9-269A-41E2-B0BC-5F28C233ED38}"/>
              </a:ext>
            </a:extLst>
          </p:cNvPr>
          <p:cNvSpPr>
            <a:spLocks noGrp="1"/>
          </p:cNvSpPr>
          <p:nvPr>
            <p:ph type="title"/>
          </p:nvPr>
        </p:nvSpPr>
        <p:spPr>
          <a:xfrm>
            <a:off x="809161" y="543821"/>
            <a:ext cx="8750300" cy="1139825"/>
          </a:xfrm>
          <a:prstGeom prst="rect">
            <a:avLst/>
          </a:prstGeom>
        </p:spPr>
        <p:txBody>
          <a:bodyPr/>
          <a:lstStyle/>
          <a:p>
            <a:r>
              <a:rPr lang="en-IN" dirty="0"/>
              <a:t>Variational Refinement</a:t>
            </a:r>
          </a:p>
        </p:txBody>
      </p:sp>
      <p:sp>
        <p:nvSpPr>
          <p:cNvPr id="3" name="Content Placeholder 2">
            <a:extLst>
              <a:ext uri="{FF2B5EF4-FFF2-40B4-BE49-F238E27FC236}">
                <a16:creationId xmlns:a16="http://schemas.microsoft.com/office/drawing/2014/main" id="{9440C4A2-9718-48E3-A68E-DAD67524B655}"/>
              </a:ext>
            </a:extLst>
          </p:cNvPr>
          <p:cNvSpPr>
            <a:spLocks noGrp="1"/>
          </p:cNvSpPr>
          <p:nvPr>
            <p:ph idx="1"/>
          </p:nvPr>
        </p:nvSpPr>
        <p:spPr/>
        <p:txBody>
          <a:bodyPr/>
          <a:lstStyle/>
          <a:p>
            <a:r>
              <a:rPr lang="en-IN" dirty="0"/>
              <a:t>Start at 4 times </a:t>
            </a:r>
            <a:r>
              <a:rPr lang="en-IN" dirty="0" err="1"/>
              <a:t>downsampled</a:t>
            </a:r>
            <a:r>
              <a:rPr lang="en-IN" dirty="0"/>
              <a:t> resolution </a:t>
            </a:r>
          </a:p>
          <a:p>
            <a:endParaRPr lang="en-IN" dirty="0"/>
          </a:p>
          <a:p>
            <a:r>
              <a:rPr lang="en-IN" dirty="0"/>
              <a:t>use the coarse to fine scheme with 20 iterations to bring the flow field to full resolution.</a:t>
            </a:r>
          </a:p>
          <a:p>
            <a:endParaRPr lang="en-IN" dirty="0"/>
          </a:p>
          <a:p>
            <a:r>
              <a:rPr lang="en-IN" dirty="0"/>
              <a:t>Run 5 more iterations at the full image resolution</a:t>
            </a:r>
          </a:p>
          <a:p>
            <a:endParaRPr lang="en-IN" dirty="0"/>
          </a:p>
          <a:p>
            <a:r>
              <a:rPr lang="en-IN" dirty="0"/>
              <a:t>Compute image boundaries</a:t>
            </a:r>
          </a:p>
          <a:p>
            <a:pPr lvl="1"/>
            <a:r>
              <a:rPr lang="en-IN" dirty="0"/>
              <a:t>Replace smoothness coefficient by </a:t>
            </a:r>
            <a:r>
              <a:rPr lang="el-GR" dirty="0">
                <a:cs typeface="Vrinda" panose="020B0502040204020203" pitchFamily="34" charset="0"/>
              </a:rPr>
              <a:t>α</a:t>
            </a:r>
            <a:r>
              <a:rPr lang="en-IN" dirty="0">
                <a:cs typeface="Vrinda" panose="020B0502040204020203" pitchFamily="34" charset="0"/>
              </a:rPr>
              <a:t> = exp(-</a:t>
            </a:r>
            <a:r>
              <a:rPr lang="el-GR" i="1" dirty="0"/>
              <a:t>λ</a:t>
            </a:r>
            <a:r>
              <a:rPr lang="en-IN" i="1" dirty="0"/>
              <a:t>b(</a:t>
            </a:r>
            <a:r>
              <a:rPr lang="en-IN" i="1" dirty="0" err="1"/>
              <a:t>x,y</a:t>
            </a:r>
            <a:r>
              <a:rPr lang="en-IN" i="1" dirty="0"/>
              <a:t>)</a:t>
            </a:r>
            <a:r>
              <a:rPr lang="el-GR" baseline="30000" dirty="0">
                <a:cs typeface="Vrinda" panose="020B0502040204020203" pitchFamily="34" charset="0"/>
              </a:rPr>
              <a:t>κ</a:t>
            </a:r>
            <a:r>
              <a:rPr lang="en-IN" dirty="0">
                <a:cs typeface="Vrinda" panose="020B0502040204020203" pitchFamily="34" charset="0"/>
              </a:rPr>
              <a:t>)</a:t>
            </a:r>
            <a:r>
              <a:rPr lang="en-IN" baseline="30000" dirty="0">
                <a:cs typeface="Vrinda" panose="020B0502040204020203" pitchFamily="34" charset="0"/>
              </a:rPr>
              <a:t> </a:t>
            </a:r>
          </a:p>
          <a:p>
            <a:pPr lvl="1"/>
            <a:r>
              <a:rPr lang="en-IN" i="1" dirty="0"/>
              <a:t>b(</a:t>
            </a:r>
            <a:r>
              <a:rPr lang="en-IN" i="1" dirty="0" err="1"/>
              <a:t>x,y</a:t>
            </a:r>
            <a:r>
              <a:rPr lang="en-IN" i="1" dirty="0"/>
              <a:t>) – </a:t>
            </a:r>
            <a:r>
              <a:rPr lang="en-IN" dirty="0"/>
              <a:t>thin boundary strength</a:t>
            </a:r>
          </a:p>
          <a:p>
            <a:pPr lvl="1"/>
            <a:r>
              <a:rPr lang="en-IN" dirty="0"/>
              <a:t>Obtain smooth and sub-pixel accurate flow fields</a:t>
            </a:r>
          </a:p>
        </p:txBody>
      </p:sp>
      <p:sp>
        <p:nvSpPr>
          <p:cNvPr id="6" name="Date Placeholder 5">
            <a:extLst>
              <a:ext uri="{FF2B5EF4-FFF2-40B4-BE49-F238E27FC236}">
                <a16:creationId xmlns:a16="http://schemas.microsoft.com/office/drawing/2014/main" id="{8B03A6D4-89FC-4F45-B400-AEE16B805C31}"/>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5B22F0C6-533C-4399-A075-EC3736E4366D}"/>
              </a:ext>
            </a:extLst>
          </p:cNvPr>
          <p:cNvSpPr>
            <a:spLocks noGrp="1"/>
          </p:cNvSpPr>
          <p:nvPr>
            <p:ph type="sldNum" sz="quarter" idx="4"/>
          </p:nvPr>
        </p:nvSpPr>
        <p:spPr/>
        <p:txBody>
          <a:bodyPr/>
          <a:lstStyle/>
          <a:p>
            <a:fld id="{C0136B3D-7A43-42B4-83F4-164C9360A025}" type="slidenum">
              <a:rPr lang="en-IN" smtClean="0"/>
              <a:t>21</a:t>
            </a:fld>
            <a:endParaRPr lang="en-IN" dirty="0"/>
          </a:p>
        </p:txBody>
      </p:sp>
      <p:cxnSp>
        <p:nvCxnSpPr>
          <p:cNvPr id="5" name="Straight Arrow Connector 4">
            <a:extLst>
              <a:ext uri="{FF2B5EF4-FFF2-40B4-BE49-F238E27FC236}">
                <a16:creationId xmlns:a16="http://schemas.microsoft.com/office/drawing/2014/main" id="{5D38BEF8-E0F7-467A-8D13-4613A6ECC40C}"/>
              </a:ext>
            </a:extLst>
          </p:cNvPr>
          <p:cNvCxnSpPr/>
          <p:nvPr/>
        </p:nvCxnSpPr>
        <p:spPr bwMode="auto">
          <a:xfrm>
            <a:off x="3668751" y="2007220"/>
            <a:ext cx="0" cy="47950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479B79A6-4F26-4917-BB67-CF0053944105}"/>
              </a:ext>
            </a:extLst>
          </p:cNvPr>
          <p:cNvCxnSpPr/>
          <p:nvPr/>
        </p:nvCxnSpPr>
        <p:spPr bwMode="auto">
          <a:xfrm>
            <a:off x="3668751" y="3074020"/>
            <a:ext cx="0" cy="47950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1195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CF74-ECF3-4AFD-86F5-A58858457570}"/>
              </a:ext>
            </a:extLst>
          </p:cNvPr>
          <p:cNvSpPr>
            <a:spLocks noGrp="1"/>
          </p:cNvSpPr>
          <p:nvPr>
            <p:ph type="title"/>
          </p:nvPr>
        </p:nvSpPr>
        <p:spPr>
          <a:xfrm>
            <a:off x="809160" y="531116"/>
            <a:ext cx="8750300" cy="1139825"/>
          </a:xfrm>
          <a:prstGeom prst="rect">
            <a:avLst/>
          </a:prstGeom>
        </p:spPr>
        <p:txBody>
          <a:bodyPr/>
          <a:lstStyle/>
          <a:p>
            <a:r>
              <a:rPr lang="en-IN" dirty="0"/>
              <a:t>Variational Refinement</a:t>
            </a:r>
            <a:br>
              <a:rPr lang="en-IN" dirty="0"/>
            </a:br>
            <a:endParaRPr lang="en-IN" dirty="0"/>
          </a:p>
        </p:txBody>
      </p:sp>
      <p:pic>
        <p:nvPicPr>
          <p:cNvPr id="7" name="Picture 6">
            <a:extLst>
              <a:ext uri="{FF2B5EF4-FFF2-40B4-BE49-F238E27FC236}">
                <a16:creationId xmlns:a16="http://schemas.microsoft.com/office/drawing/2014/main" id="{B62E0B44-FD07-449C-B983-463B810B5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71" y="1406050"/>
            <a:ext cx="8428308" cy="3045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AB7A14A7-0BE8-4900-A0DC-C5CB6452E95D}"/>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676105F8-4A1F-4FA0-8DE2-10C2DF31C343}"/>
              </a:ext>
            </a:extLst>
          </p:cNvPr>
          <p:cNvSpPr>
            <a:spLocks noGrp="1"/>
          </p:cNvSpPr>
          <p:nvPr>
            <p:ph type="sldNum" sz="quarter" idx="4"/>
          </p:nvPr>
        </p:nvSpPr>
        <p:spPr/>
        <p:txBody>
          <a:bodyPr/>
          <a:lstStyle/>
          <a:p>
            <a:fld id="{C0136B3D-7A43-42B4-83F4-164C9360A025}" type="slidenum">
              <a:rPr lang="en-IN" smtClean="0"/>
              <a:t>22</a:t>
            </a:fld>
            <a:endParaRPr lang="en-IN"/>
          </a:p>
        </p:txBody>
      </p:sp>
      <p:sp>
        <p:nvSpPr>
          <p:cNvPr id="5" name="TextBox 4">
            <a:extLst>
              <a:ext uri="{FF2B5EF4-FFF2-40B4-BE49-F238E27FC236}">
                <a16:creationId xmlns:a16="http://schemas.microsoft.com/office/drawing/2014/main" id="{D24ED770-4FC0-4F09-B65D-F7FE3A5464EA}"/>
              </a:ext>
            </a:extLst>
          </p:cNvPr>
          <p:cNvSpPr txBox="1"/>
          <p:nvPr/>
        </p:nvSpPr>
        <p:spPr>
          <a:xfrm>
            <a:off x="646771" y="4725886"/>
            <a:ext cx="8452625" cy="1754326"/>
          </a:xfrm>
          <a:prstGeom prst="rect">
            <a:avLst/>
          </a:prstGeom>
          <a:noFill/>
        </p:spPr>
        <p:txBody>
          <a:bodyPr wrap="square" rtlCol="0">
            <a:spAutoFit/>
          </a:bodyPr>
          <a:lstStyle/>
          <a:p>
            <a:r>
              <a:rPr lang="en-GB" sz="1800" dirty="0"/>
              <a:t>The effect of variational refinement. </a:t>
            </a:r>
          </a:p>
          <a:p>
            <a:r>
              <a:rPr lang="en-GB" sz="1800" dirty="0"/>
              <a:t>In case of small motions (first row) the predicted flow is changed dramatically. For</a:t>
            </a:r>
          </a:p>
          <a:p>
            <a:r>
              <a:rPr lang="en-GB" sz="1800" dirty="0"/>
              <a:t>larger motions (second row), big errors are not corrected, but the flow field is smoothed, resulting in lower EPE.</a:t>
            </a:r>
          </a:p>
          <a:p>
            <a:r>
              <a:rPr lang="en-IN" sz="1800" b="1" dirty="0"/>
              <a:t>Author</a:t>
            </a:r>
            <a:r>
              <a:rPr lang="en-IN" sz="1800" dirty="0"/>
              <a:t>: Fischer et. al</a:t>
            </a:r>
          </a:p>
          <a:p>
            <a:endParaRPr lang="en-IN" sz="1800" dirty="0"/>
          </a:p>
        </p:txBody>
      </p:sp>
    </p:spTree>
    <p:extLst>
      <p:ext uri="{BB962C8B-B14F-4D97-AF65-F5344CB8AC3E}">
        <p14:creationId xmlns:p14="http://schemas.microsoft.com/office/powerpoint/2010/main" val="92755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189-B7F8-479E-A68E-E77506EE3A66}"/>
              </a:ext>
            </a:extLst>
          </p:cNvPr>
          <p:cNvSpPr>
            <a:spLocks noGrp="1"/>
          </p:cNvSpPr>
          <p:nvPr>
            <p:ph type="title"/>
          </p:nvPr>
        </p:nvSpPr>
        <p:spPr>
          <a:xfrm>
            <a:off x="801659" y="662940"/>
            <a:ext cx="8750300" cy="751523"/>
          </a:xfrm>
          <a:prstGeom prst="rect">
            <a:avLst/>
          </a:prstGeom>
        </p:spPr>
        <p:txBody>
          <a:bodyPr/>
          <a:lstStyle/>
          <a:p>
            <a:r>
              <a:rPr lang="en-IN" dirty="0"/>
              <a:t>Outline</a:t>
            </a:r>
          </a:p>
        </p:txBody>
      </p:sp>
      <p:sp>
        <p:nvSpPr>
          <p:cNvPr id="3" name="Content Placeholder 2">
            <a:extLst>
              <a:ext uri="{FF2B5EF4-FFF2-40B4-BE49-F238E27FC236}">
                <a16:creationId xmlns:a16="http://schemas.microsoft.com/office/drawing/2014/main" id="{F638B1C8-B425-4E2F-916E-1E328D982767}"/>
              </a:ext>
            </a:extLst>
          </p:cNvPr>
          <p:cNvSpPr>
            <a:spLocks noGrp="1"/>
          </p:cNvSpPr>
          <p:nvPr>
            <p:ph idx="1"/>
          </p:nvPr>
        </p:nvSpPr>
        <p:spPr>
          <a:xfrm>
            <a:off x="485775" y="1749959"/>
            <a:ext cx="8750300" cy="4514850"/>
          </a:xfrm>
        </p:spPr>
        <p:txBody>
          <a:bodyPr/>
          <a:lstStyle/>
          <a:p>
            <a:r>
              <a:rPr lang="en-IN" sz="1800" dirty="0">
                <a:solidFill>
                  <a:schemeClr val="bg2"/>
                </a:solidFill>
              </a:rPr>
              <a:t>Motivation</a:t>
            </a:r>
          </a:p>
          <a:p>
            <a:endParaRPr lang="en-IN" sz="1800" dirty="0"/>
          </a:p>
          <a:p>
            <a:r>
              <a:rPr lang="en-IN" sz="1800" dirty="0">
                <a:solidFill>
                  <a:schemeClr val="bg2"/>
                </a:solidFill>
              </a:rPr>
              <a:t>Approach</a:t>
            </a:r>
          </a:p>
          <a:p>
            <a:endParaRPr lang="en-IN" sz="1800" dirty="0"/>
          </a:p>
          <a:p>
            <a:r>
              <a:rPr lang="en-IN" sz="1800" dirty="0">
                <a:solidFill>
                  <a:schemeClr val="bg2"/>
                </a:solidFill>
              </a:rPr>
              <a:t>Network Architectures</a:t>
            </a:r>
          </a:p>
          <a:p>
            <a:endParaRPr lang="en-IN" sz="1800" dirty="0">
              <a:solidFill>
                <a:schemeClr val="bg2"/>
              </a:solidFill>
            </a:endParaRPr>
          </a:p>
          <a:p>
            <a:r>
              <a:rPr lang="en-IN" sz="1800" dirty="0"/>
              <a:t>Training Data</a:t>
            </a:r>
          </a:p>
          <a:p>
            <a:endParaRPr lang="en-IN" sz="1800" dirty="0">
              <a:solidFill>
                <a:schemeClr val="bg2"/>
              </a:solidFill>
            </a:endParaRPr>
          </a:p>
          <a:p>
            <a:r>
              <a:rPr lang="en-IN" sz="1800" dirty="0">
                <a:solidFill>
                  <a:schemeClr val="bg2"/>
                </a:solidFill>
              </a:rPr>
              <a:t>Experiments</a:t>
            </a:r>
          </a:p>
          <a:p>
            <a:endParaRPr lang="en-IN" sz="1800" dirty="0">
              <a:solidFill>
                <a:schemeClr val="bg2"/>
              </a:solidFill>
            </a:endParaRPr>
          </a:p>
          <a:p>
            <a:r>
              <a:rPr lang="en-IN" sz="1800" dirty="0">
                <a:solidFill>
                  <a:schemeClr val="bg2"/>
                </a:solidFill>
              </a:rPr>
              <a:t>Results and Discussion</a:t>
            </a:r>
          </a:p>
          <a:p>
            <a:endParaRPr lang="en-IN" sz="1800" dirty="0">
              <a:solidFill>
                <a:schemeClr val="bg2"/>
              </a:solidFill>
            </a:endParaRPr>
          </a:p>
          <a:p>
            <a:r>
              <a:rPr lang="en-IN" sz="1800" dirty="0">
                <a:solidFill>
                  <a:schemeClr val="bg2"/>
                </a:solidFill>
              </a:rPr>
              <a:t>Conclusion</a:t>
            </a:r>
          </a:p>
        </p:txBody>
      </p:sp>
      <p:sp>
        <p:nvSpPr>
          <p:cNvPr id="6" name="Date Placeholder 5">
            <a:extLst>
              <a:ext uri="{FF2B5EF4-FFF2-40B4-BE49-F238E27FC236}">
                <a16:creationId xmlns:a16="http://schemas.microsoft.com/office/drawing/2014/main" id="{3EECFE7D-C7A0-4446-9414-21E5FAEF04CA}"/>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C7476D-2C46-4C04-AC06-B440F5D6388A}"/>
              </a:ext>
            </a:extLst>
          </p:cNvPr>
          <p:cNvSpPr>
            <a:spLocks noGrp="1"/>
          </p:cNvSpPr>
          <p:nvPr>
            <p:ph type="sldNum" sz="quarter" idx="4"/>
          </p:nvPr>
        </p:nvSpPr>
        <p:spPr/>
        <p:txBody>
          <a:bodyPr/>
          <a:lstStyle/>
          <a:p>
            <a:fld id="{C0136B3D-7A43-42B4-83F4-164C9360A025}" type="slidenum">
              <a:rPr lang="en-IN" smtClean="0"/>
              <a:t>23</a:t>
            </a:fld>
            <a:endParaRPr lang="en-IN"/>
          </a:p>
        </p:txBody>
      </p:sp>
    </p:spTree>
    <p:extLst>
      <p:ext uri="{BB962C8B-B14F-4D97-AF65-F5344CB8AC3E}">
        <p14:creationId xmlns:p14="http://schemas.microsoft.com/office/powerpoint/2010/main" val="3094837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E23B-71DF-465D-AE9A-0875522BBF4A}"/>
              </a:ext>
            </a:extLst>
          </p:cNvPr>
          <p:cNvSpPr>
            <a:spLocks noGrp="1"/>
          </p:cNvSpPr>
          <p:nvPr>
            <p:ph type="title"/>
          </p:nvPr>
        </p:nvSpPr>
        <p:spPr>
          <a:xfrm>
            <a:off x="842614" y="508813"/>
            <a:ext cx="8750300" cy="1139825"/>
          </a:xfrm>
          <a:prstGeom prst="rect">
            <a:avLst/>
          </a:prstGeom>
        </p:spPr>
        <p:txBody>
          <a:bodyPr/>
          <a:lstStyle/>
          <a:p>
            <a:r>
              <a:rPr lang="en-IN" dirty="0"/>
              <a:t>Existing Datasets</a:t>
            </a:r>
          </a:p>
        </p:txBody>
      </p:sp>
      <p:pic>
        <p:nvPicPr>
          <p:cNvPr id="7" name="Picture 6">
            <a:extLst>
              <a:ext uri="{FF2B5EF4-FFF2-40B4-BE49-F238E27FC236}">
                <a16:creationId xmlns:a16="http://schemas.microsoft.com/office/drawing/2014/main" id="{8BF54940-2DD4-4536-80BD-A572DCFB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008" y="1100064"/>
            <a:ext cx="3749365" cy="1196444"/>
          </a:xfrm>
          <a:prstGeom prst="rect">
            <a:avLst/>
          </a:prstGeom>
        </p:spPr>
      </p:pic>
      <p:sp>
        <p:nvSpPr>
          <p:cNvPr id="3" name="Date Placeholder 2">
            <a:extLst>
              <a:ext uri="{FF2B5EF4-FFF2-40B4-BE49-F238E27FC236}">
                <a16:creationId xmlns:a16="http://schemas.microsoft.com/office/drawing/2014/main" id="{7BAC9002-FE13-431D-A6D9-BCDE5A28199B}"/>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EE29C822-F4C0-49FD-A0AF-A4C61BF1B97F}"/>
              </a:ext>
            </a:extLst>
          </p:cNvPr>
          <p:cNvSpPr>
            <a:spLocks noGrp="1"/>
          </p:cNvSpPr>
          <p:nvPr>
            <p:ph type="sldNum" sz="quarter" idx="4"/>
          </p:nvPr>
        </p:nvSpPr>
        <p:spPr/>
        <p:txBody>
          <a:bodyPr/>
          <a:lstStyle/>
          <a:p>
            <a:fld id="{C0136B3D-7A43-42B4-83F4-164C9360A025}" type="slidenum">
              <a:rPr lang="en-IN" smtClean="0"/>
              <a:t>24</a:t>
            </a:fld>
            <a:endParaRPr lang="en-IN"/>
          </a:p>
        </p:txBody>
      </p:sp>
      <p:sp>
        <p:nvSpPr>
          <p:cNvPr id="5" name="TextBox 4">
            <a:extLst>
              <a:ext uri="{FF2B5EF4-FFF2-40B4-BE49-F238E27FC236}">
                <a16:creationId xmlns:a16="http://schemas.microsoft.com/office/drawing/2014/main" id="{28954DB1-6A91-4993-BD20-6D348545F142}"/>
              </a:ext>
            </a:extLst>
          </p:cNvPr>
          <p:cNvSpPr txBox="1"/>
          <p:nvPr/>
        </p:nvSpPr>
        <p:spPr>
          <a:xfrm>
            <a:off x="501805" y="2435761"/>
            <a:ext cx="8975658" cy="4216539"/>
          </a:xfrm>
          <a:prstGeom prst="rect">
            <a:avLst/>
          </a:prstGeom>
          <a:noFill/>
        </p:spPr>
        <p:txBody>
          <a:bodyPr wrap="square" rtlCol="0">
            <a:spAutoFit/>
          </a:bodyPr>
          <a:lstStyle/>
          <a:p>
            <a:pPr marL="342900" indent="-342900">
              <a:buFont typeface="Wingdings" panose="05000000000000000000" pitchFamily="2" charset="2"/>
              <a:buChar char="Ø"/>
            </a:pPr>
            <a:r>
              <a:rPr lang="en-IN" b="1" dirty="0"/>
              <a:t>Middlebury</a:t>
            </a:r>
            <a:r>
              <a:rPr lang="en-IN" dirty="0"/>
              <a:t> – 8 image pairs with ground truth flows generated using 4 different techniques</a:t>
            </a:r>
          </a:p>
          <a:p>
            <a:pPr marL="800100" lvl="1" indent="-342900">
              <a:buFont typeface="Wingdings" panose="05000000000000000000" pitchFamily="2" charset="2"/>
              <a:buChar char="§"/>
            </a:pPr>
            <a:r>
              <a:rPr lang="en-IN" sz="2000" dirty="0"/>
              <a:t>Displacements are very small</a:t>
            </a:r>
          </a:p>
          <a:p>
            <a:pPr marL="800100" lvl="1" indent="-342900">
              <a:buFont typeface="Wingdings" panose="05000000000000000000" pitchFamily="2" charset="2"/>
              <a:buChar char="§"/>
            </a:pPr>
            <a:endParaRPr lang="en-IN" sz="2000" dirty="0"/>
          </a:p>
          <a:p>
            <a:pPr marL="342900" indent="-342900">
              <a:buFont typeface="Wingdings" panose="05000000000000000000" pitchFamily="2" charset="2"/>
              <a:buChar char="Ø"/>
            </a:pPr>
            <a:r>
              <a:rPr lang="en-IN" b="1" dirty="0"/>
              <a:t>KITTI </a:t>
            </a:r>
            <a:r>
              <a:rPr lang="en-IN" dirty="0"/>
              <a:t>– large displacements</a:t>
            </a:r>
          </a:p>
          <a:p>
            <a:pPr marL="800100" lvl="1" indent="-342900">
              <a:buFont typeface="Wingdings" panose="05000000000000000000" pitchFamily="2" charset="2"/>
              <a:buChar char="§"/>
            </a:pPr>
            <a:r>
              <a:rPr lang="en-IN" sz="2000" dirty="0"/>
              <a:t>GT obtained by simultaneously recording the scenes with a camera and a 3D laser scanner</a:t>
            </a:r>
          </a:p>
          <a:p>
            <a:pPr marL="800100" lvl="1" indent="-342900">
              <a:buFont typeface="Wingdings" panose="05000000000000000000" pitchFamily="2" charset="2"/>
              <a:buChar char="§"/>
            </a:pPr>
            <a:endParaRPr lang="en-IN" sz="2000" dirty="0"/>
          </a:p>
          <a:p>
            <a:pPr marL="342900" indent="-342900">
              <a:buFont typeface="Wingdings" panose="05000000000000000000" pitchFamily="2" charset="2"/>
              <a:buChar char="Ø"/>
            </a:pPr>
            <a:r>
              <a:rPr lang="en-IN" b="1" dirty="0"/>
              <a:t>MPI Sintel </a:t>
            </a:r>
            <a:r>
              <a:rPr lang="en-IN" dirty="0"/>
              <a:t>– provides dense ground truth for small and large displacement magnitudes</a:t>
            </a:r>
          </a:p>
          <a:p>
            <a:pPr marL="800100" lvl="1" indent="-342900">
              <a:buFont typeface="Wingdings" panose="05000000000000000000" pitchFamily="2" charset="2"/>
              <a:buChar char="§"/>
            </a:pPr>
            <a:r>
              <a:rPr lang="en-IN" sz="2000" dirty="0"/>
              <a:t>Final – motion blur and atmospheric effects such as fog</a:t>
            </a:r>
          </a:p>
          <a:p>
            <a:pPr marL="800100" lvl="1" indent="-342900">
              <a:buFont typeface="Wingdings" panose="05000000000000000000" pitchFamily="2" charset="2"/>
              <a:buChar char="§"/>
            </a:pPr>
            <a:r>
              <a:rPr lang="en-IN" sz="2000" dirty="0"/>
              <a:t>Clean – does not include these</a:t>
            </a:r>
          </a:p>
        </p:txBody>
      </p:sp>
    </p:spTree>
    <p:extLst>
      <p:ext uri="{BB962C8B-B14F-4D97-AF65-F5344CB8AC3E}">
        <p14:creationId xmlns:p14="http://schemas.microsoft.com/office/powerpoint/2010/main" val="35187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119D-224E-448A-8A47-7515F77CED5D}"/>
              </a:ext>
            </a:extLst>
          </p:cNvPr>
          <p:cNvSpPr>
            <a:spLocks noGrp="1"/>
          </p:cNvSpPr>
          <p:nvPr>
            <p:ph type="title"/>
          </p:nvPr>
        </p:nvSpPr>
        <p:spPr>
          <a:xfrm>
            <a:off x="820311" y="531116"/>
            <a:ext cx="8750300" cy="650913"/>
          </a:xfrm>
          <a:prstGeom prst="rect">
            <a:avLst/>
          </a:prstGeom>
        </p:spPr>
        <p:txBody>
          <a:bodyPr/>
          <a:lstStyle/>
          <a:p>
            <a:r>
              <a:rPr lang="en-IN" dirty="0"/>
              <a:t>Existing datasets – Flying Chairs</a:t>
            </a:r>
          </a:p>
        </p:txBody>
      </p:sp>
      <p:pic>
        <p:nvPicPr>
          <p:cNvPr id="7" name="Picture 6">
            <a:extLst>
              <a:ext uri="{FF2B5EF4-FFF2-40B4-BE49-F238E27FC236}">
                <a16:creationId xmlns:a16="http://schemas.microsoft.com/office/drawing/2014/main" id="{61D4644B-85DD-49DD-B9B4-FC62F8533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65" y="1182029"/>
            <a:ext cx="6844105" cy="1921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93591C98-3472-4268-94D4-9EC87DA0A162}"/>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29875387-FC59-4680-8738-62F02698D219}"/>
              </a:ext>
            </a:extLst>
          </p:cNvPr>
          <p:cNvSpPr>
            <a:spLocks noGrp="1"/>
          </p:cNvSpPr>
          <p:nvPr>
            <p:ph type="sldNum" sz="quarter" idx="4"/>
          </p:nvPr>
        </p:nvSpPr>
        <p:spPr/>
        <p:txBody>
          <a:bodyPr/>
          <a:lstStyle/>
          <a:p>
            <a:fld id="{C0136B3D-7A43-42B4-83F4-164C9360A025}" type="slidenum">
              <a:rPr lang="en-IN" smtClean="0"/>
              <a:t>25</a:t>
            </a:fld>
            <a:endParaRPr lang="en-IN"/>
          </a:p>
        </p:txBody>
      </p:sp>
      <p:sp>
        <p:nvSpPr>
          <p:cNvPr id="4" name="TextBox 3">
            <a:extLst>
              <a:ext uri="{FF2B5EF4-FFF2-40B4-BE49-F238E27FC236}">
                <a16:creationId xmlns:a16="http://schemas.microsoft.com/office/drawing/2014/main" id="{B7C408D3-5542-4043-85F6-B04B1C9A5D54}"/>
              </a:ext>
            </a:extLst>
          </p:cNvPr>
          <p:cNvSpPr txBox="1"/>
          <p:nvPr/>
        </p:nvSpPr>
        <p:spPr>
          <a:xfrm>
            <a:off x="574286" y="3420269"/>
            <a:ext cx="8658923" cy="2985433"/>
          </a:xfrm>
          <a:prstGeom prst="rect">
            <a:avLst/>
          </a:prstGeom>
          <a:noFill/>
        </p:spPr>
        <p:txBody>
          <a:bodyPr wrap="square" rtlCol="0">
            <a:spAutoFit/>
          </a:bodyPr>
          <a:lstStyle/>
          <a:p>
            <a:pPr marL="342900" indent="-342900">
              <a:buFont typeface="Wingdings" panose="05000000000000000000" pitchFamily="2" charset="2"/>
              <a:buChar char="Ø"/>
            </a:pPr>
            <a:r>
              <a:rPr lang="en-IN" dirty="0"/>
              <a:t>Synthetic dataset</a:t>
            </a:r>
          </a:p>
          <a:p>
            <a:pPr marL="800100" lvl="1" indent="-342900">
              <a:buFont typeface="Wingdings" panose="05000000000000000000" pitchFamily="2" charset="2"/>
              <a:buChar char="§"/>
            </a:pPr>
            <a:r>
              <a:rPr lang="en-IN" sz="2000" dirty="0"/>
              <a:t>Apply affine transformations to images from Flickr and set of renderings of 3D chair models.</a:t>
            </a:r>
          </a:p>
          <a:p>
            <a:pPr marL="800100" lvl="1" indent="-342900">
              <a:buFont typeface="Wingdings" panose="05000000000000000000" pitchFamily="2" charset="2"/>
              <a:buChar char="§"/>
            </a:pPr>
            <a:r>
              <a:rPr lang="en-IN" sz="2000" dirty="0"/>
              <a:t>Randomly sample 2D affine transformation parameters – used to generate second image, ground truth optical flow and occlusion regions</a:t>
            </a:r>
          </a:p>
          <a:p>
            <a:pPr marL="800100" lvl="1" indent="-342900">
              <a:buFont typeface="Wingdings" panose="05000000000000000000" pitchFamily="2" charset="2"/>
              <a:buChar char="§"/>
            </a:pPr>
            <a:endParaRPr lang="en-IN" sz="2000" dirty="0"/>
          </a:p>
          <a:p>
            <a:pPr marL="342900" indent="-342900">
              <a:buFont typeface="Wingdings" panose="05000000000000000000" pitchFamily="2" charset="2"/>
              <a:buChar char="Ø"/>
            </a:pPr>
            <a:r>
              <a:rPr lang="en-IN" dirty="0"/>
              <a:t>Data augmentation – crucial to avoid overfitting</a:t>
            </a:r>
          </a:p>
          <a:p>
            <a:pPr marL="800100" lvl="1" indent="-342900">
              <a:buFont typeface="Wingdings" panose="05000000000000000000" pitchFamily="2" charset="2"/>
              <a:buChar char="§"/>
            </a:pPr>
            <a:r>
              <a:rPr lang="en-IN" sz="2000" dirty="0"/>
              <a:t>Translations, rotation, scaling, additive </a:t>
            </a:r>
            <a:r>
              <a:rPr lang="en-IN" sz="2000" dirty="0" err="1"/>
              <a:t>Guassian</a:t>
            </a:r>
            <a:r>
              <a:rPr lang="en-IN" sz="2000" dirty="0"/>
              <a:t> noise etc</a:t>
            </a:r>
          </a:p>
        </p:txBody>
      </p:sp>
      <p:sp>
        <p:nvSpPr>
          <p:cNvPr id="5" name="Rectangle 4">
            <a:extLst>
              <a:ext uri="{FF2B5EF4-FFF2-40B4-BE49-F238E27FC236}">
                <a16:creationId xmlns:a16="http://schemas.microsoft.com/office/drawing/2014/main" id="{D93E1D82-98CC-471E-979D-B0416A076C35}"/>
              </a:ext>
            </a:extLst>
          </p:cNvPr>
          <p:cNvSpPr/>
          <p:nvPr/>
        </p:nvSpPr>
        <p:spPr>
          <a:xfrm>
            <a:off x="7606504" y="1970492"/>
            <a:ext cx="1964107" cy="523220"/>
          </a:xfrm>
          <a:prstGeom prst="rect">
            <a:avLst/>
          </a:prstGeom>
        </p:spPr>
        <p:txBody>
          <a:bodyPr wrap="square">
            <a:spAutoFit/>
          </a:bodyPr>
          <a:lstStyle/>
          <a:p>
            <a:r>
              <a:rPr lang="en-IN" sz="1400" dirty="0"/>
              <a:t>Flying Chairs</a:t>
            </a:r>
          </a:p>
          <a:p>
            <a:r>
              <a:rPr lang="en-IN" sz="1400" b="1" dirty="0"/>
              <a:t>Author</a:t>
            </a:r>
            <a:r>
              <a:rPr lang="en-IN" sz="1400" dirty="0"/>
              <a:t>: Fischer et. al</a:t>
            </a:r>
          </a:p>
        </p:txBody>
      </p:sp>
    </p:spTree>
    <p:extLst>
      <p:ext uri="{BB962C8B-B14F-4D97-AF65-F5344CB8AC3E}">
        <p14:creationId xmlns:p14="http://schemas.microsoft.com/office/powerpoint/2010/main" val="3032498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189-B7F8-479E-A68E-E77506EE3A66}"/>
              </a:ext>
            </a:extLst>
          </p:cNvPr>
          <p:cNvSpPr>
            <a:spLocks noGrp="1"/>
          </p:cNvSpPr>
          <p:nvPr>
            <p:ph type="title"/>
          </p:nvPr>
        </p:nvSpPr>
        <p:spPr>
          <a:xfrm>
            <a:off x="801659" y="662940"/>
            <a:ext cx="8750300" cy="751523"/>
          </a:xfrm>
          <a:prstGeom prst="rect">
            <a:avLst/>
          </a:prstGeom>
        </p:spPr>
        <p:txBody>
          <a:bodyPr/>
          <a:lstStyle/>
          <a:p>
            <a:r>
              <a:rPr lang="en-IN" dirty="0"/>
              <a:t>Outline</a:t>
            </a:r>
          </a:p>
        </p:txBody>
      </p:sp>
      <p:sp>
        <p:nvSpPr>
          <p:cNvPr id="3" name="Content Placeholder 2">
            <a:extLst>
              <a:ext uri="{FF2B5EF4-FFF2-40B4-BE49-F238E27FC236}">
                <a16:creationId xmlns:a16="http://schemas.microsoft.com/office/drawing/2014/main" id="{F638B1C8-B425-4E2F-916E-1E328D982767}"/>
              </a:ext>
            </a:extLst>
          </p:cNvPr>
          <p:cNvSpPr>
            <a:spLocks noGrp="1"/>
          </p:cNvSpPr>
          <p:nvPr>
            <p:ph idx="1"/>
          </p:nvPr>
        </p:nvSpPr>
        <p:spPr>
          <a:xfrm>
            <a:off x="485775" y="1749959"/>
            <a:ext cx="8750300" cy="4514850"/>
          </a:xfrm>
        </p:spPr>
        <p:txBody>
          <a:bodyPr/>
          <a:lstStyle/>
          <a:p>
            <a:r>
              <a:rPr lang="en-IN" sz="1800" dirty="0">
                <a:solidFill>
                  <a:schemeClr val="bg2"/>
                </a:solidFill>
              </a:rPr>
              <a:t>Motivation</a:t>
            </a:r>
          </a:p>
          <a:p>
            <a:endParaRPr lang="en-IN" sz="1800" dirty="0"/>
          </a:p>
          <a:p>
            <a:r>
              <a:rPr lang="en-IN" sz="1800" dirty="0">
                <a:solidFill>
                  <a:schemeClr val="bg2"/>
                </a:solidFill>
              </a:rPr>
              <a:t>Approach</a:t>
            </a:r>
          </a:p>
          <a:p>
            <a:endParaRPr lang="en-IN" sz="1800" dirty="0"/>
          </a:p>
          <a:p>
            <a:r>
              <a:rPr lang="en-IN" sz="1800" dirty="0">
                <a:solidFill>
                  <a:schemeClr val="bg2"/>
                </a:solidFill>
              </a:rPr>
              <a:t>Network Architectures</a:t>
            </a:r>
          </a:p>
          <a:p>
            <a:endParaRPr lang="en-IN" sz="1800" dirty="0">
              <a:solidFill>
                <a:schemeClr val="bg2"/>
              </a:solidFill>
            </a:endParaRPr>
          </a:p>
          <a:p>
            <a:r>
              <a:rPr lang="en-IN" sz="1800" dirty="0">
                <a:solidFill>
                  <a:schemeClr val="bg2"/>
                </a:solidFill>
              </a:rPr>
              <a:t>Training Data</a:t>
            </a:r>
          </a:p>
          <a:p>
            <a:endParaRPr lang="en-IN" sz="1800" dirty="0">
              <a:solidFill>
                <a:schemeClr val="bg2"/>
              </a:solidFill>
            </a:endParaRPr>
          </a:p>
          <a:p>
            <a:r>
              <a:rPr lang="en-IN" sz="1800" dirty="0"/>
              <a:t>Experiments</a:t>
            </a:r>
          </a:p>
          <a:p>
            <a:endParaRPr lang="en-IN" sz="1800" dirty="0">
              <a:solidFill>
                <a:schemeClr val="bg2"/>
              </a:solidFill>
            </a:endParaRPr>
          </a:p>
          <a:p>
            <a:r>
              <a:rPr lang="en-IN" sz="1800" dirty="0">
                <a:solidFill>
                  <a:schemeClr val="bg2"/>
                </a:solidFill>
              </a:rPr>
              <a:t>Results and Discussion</a:t>
            </a:r>
          </a:p>
          <a:p>
            <a:endParaRPr lang="en-IN" sz="1800" dirty="0">
              <a:solidFill>
                <a:schemeClr val="bg2"/>
              </a:solidFill>
            </a:endParaRPr>
          </a:p>
          <a:p>
            <a:r>
              <a:rPr lang="en-IN" sz="1800" dirty="0">
                <a:solidFill>
                  <a:schemeClr val="bg2"/>
                </a:solidFill>
              </a:rPr>
              <a:t>Conclusion</a:t>
            </a:r>
          </a:p>
        </p:txBody>
      </p:sp>
      <p:sp>
        <p:nvSpPr>
          <p:cNvPr id="6" name="Date Placeholder 5">
            <a:extLst>
              <a:ext uri="{FF2B5EF4-FFF2-40B4-BE49-F238E27FC236}">
                <a16:creationId xmlns:a16="http://schemas.microsoft.com/office/drawing/2014/main" id="{3EECFE7D-C7A0-4446-9414-21E5FAEF04CA}"/>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C7476D-2C46-4C04-AC06-B440F5D6388A}"/>
              </a:ext>
            </a:extLst>
          </p:cNvPr>
          <p:cNvSpPr>
            <a:spLocks noGrp="1"/>
          </p:cNvSpPr>
          <p:nvPr>
            <p:ph type="sldNum" sz="quarter" idx="4"/>
          </p:nvPr>
        </p:nvSpPr>
        <p:spPr/>
        <p:txBody>
          <a:bodyPr/>
          <a:lstStyle/>
          <a:p>
            <a:fld id="{C0136B3D-7A43-42B4-83F4-164C9360A025}" type="slidenum">
              <a:rPr lang="en-IN" smtClean="0"/>
              <a:t>26</a:t>
            </a:fld>
            <a:endParaRPr lang="en-IN"/>
          </a:p>
        </p:txBody>
      </p:sp>
    </p:spTree>
    <p:extLst>
      <p:ext uri="{BB962C8B-B14F-4D97-AF65-F5344CB8AC3E}">
        <p14:creationId xmlns:p14="http://schemas.microsoft.com/office/powerpoint/2010/main" val="1259375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D218-4945-493D-8A2B-A236F8FF2E1E}"/>
              </a:ext>
            </a:extLst>
          </p:cNvPr>
          <p:cNvSpPr>
            <a:spLocks noGrp="1"/>
          </p:cNvSpPr>
          <p:nvPr>
            <p:ph type="title"/>
          </p:nvPr>
        </p:nvSpPr>
        <p:spPr>
          <a:xfrm>
            <a:off x="820311" y="543821"/>
            <a:ext cx="8750300" cy="569913"/>
          </a:xfrm>
          <a:prstGeom prst="rect">
            <a:avLst/>
          </a:prstGeom>
        </p:spPr>
        <p:txBody>
          <a:bodyPr/>
          <a:lstStyle/>
          <a:p>
            <a:r>
              <a:rPr lang="en-IN" dirty="0"/>
              <a:t>Network and Training details</a:t>
            </a:r>
          </a:p>
        </p:txBody>
      </p:sp>
      <p:sp>
        <p:nvSpPr>
          <p:cNvPr id="3" name="Content Placeholder 2">
            <a:extLst>
              <a:ext uri="{FF2B5EF4-FFF2-40B4-BE49-F238E27FC236}">
                <a16:creationId xmlns:a16="http://schemas.microsoft.com/office/drawing/2014/main" id="{78A4D8F3-285E-4B3A-BDF8-E159DD0D7C70}"/>
              </a:ext>
            </a:extLst>
          </p:cNvPr>
          <p:cNvSpPr>
            <a:spLocks noGrp="1"/>
          </p:cNvSpPr>
          <p:nvPr>
            <p:ph idx="1"/>
          </p:nvPr>
        </p:nvSpPr>
        <p:spPr>
          <a:xfrm>
            <a:off x="485775" y="1327809"/>
            <a:ext cx="8750300" cy="4514850"/>
          </a:xfrm>
        </p:spPr>
        <p:txBody>
          <a:bodyPr/>
          <a:lstStyle/>
          <a:p>
            <a:r>
              <a:rPr lang="en-IN" sz="2000" dirty="0"/>
              <a:t>Stride 2, </a:t>
            </a:r>
            <a:r>
              <a:rPr lang="en-IN" sz="2000" dirty="0" err="1"/>
              <a:t>ReLU</a:t>
            </a:r>
            <a:r>
              <a:rPr lang="en-IN" sz="2000" dirty="0"/>
              <a:t> non-linearity after each layer</a:t>
            </a:r>
          </a:p>
          <a:p>
            <a:endParaRPr lang="en-IN" sz="2000" dirty="0"/>
          </a:p>
          <a:p>
            <a:r>
              <a:rPr lang="en-IN" sz="2000" dirty="0"/>
              <a:t>Convolutional filter sizes decreases towards deeper layers</a:t>
            </a:r>
          </a:p>
          <a:p>
            <a:endParaRPr lang="en-IN" sz="2000" dirty="0"/>
          </a:p>
          <a:p>
            <a:r>
              <a:rPr lang="en-IN" sz="2000" dirty="0"/>
              <a:t>Number of feature maps increases in the deeper layers</a:t>
            </a:r>
          </a:p>
          <a:p>
            <a:endParaRPr lang="en-IN" sz="2000" dirty="0"/>
          </a:p>
          <a:p>
            <a:r>
              <a:rPr lang="en-IN" sz="2000" dirty="0"/>
              <a:t>Correlation layer in </a:t>
            </a:r>
            <a:r>
              <a:rPr lang="en-IN" sz="2000" dirty="0" err="1"/>
              <a:t>FlowNetC</a:t>
            </a:r>
            <a:endParaRPr lang="en-IN" sz="2000" dirty="0"/>
          </a:p>
          <a:p>
            <a:pPr lvl="1"/>
            <a:r>
              <a:rPr lang="en-IN" sz="1800" dirty="0"/>
              <a:t>k =0, d= 20,s1=1,s2=2</a:t>
            </a:r>
          </a:p>
          <a:p>
            <a:pPr lvl="1"/>
            <a:endParaRPr lang="en-IN" sz="1800" dirty="0"/>
          </a:p>
          <a:p>
            <a:r>
              <a:rPr lang="en-IN" sz="2000" dirty="0"/>
              <a:t>Training Loss – EPE (endpoint error)</a:t>
            </a:r>
          </a:p>
          <a:p>
            <a:pPr lvl="1"/>
            <a:r>
              <a:rPr lang="en-IN" sz="1800" dirty="0"/>
              <a:t>Euclidean distance between predicted flow vector and GT, averaged over all pixels</a:t>
            </a:r>
          </a:p>
          <a:p>
            <a:pPr lvl="1"/>
            <a:endParaRPr lang="en-IN" sz="1800" dirty="0"/>
          </a:p>
          <a:p>
            <a:r>
              <a:rPr lang="en-IN" sz="2000" dirty="0"/>
              <a:t>To monitor overfitting, split dataset into training and test samples</a:t>
            </a:r>
          </a:p>
          <a:p>
            <a:endParaRPr lang="en-IN" dirty="0"/>
          </a:p>
          <a:p>
            <a:endParaRPr lang="en-IN" dirty="0"/>
          </a:p>
        </p:txBody>
      </p:sp>
      <p:sp>
        <p:nvSpPr>
          <p:cNvPr id="6" name="Date Placeholder 5">
            <a:extLst>
              <a:ext uri="{FF2B5EF4-FFF2-40B4-BE49-F238E27FC236}">
                <a16:creationId xmlns:a16="http://schemas.microsoft.com/office/drawing/2014/main" id="{00AD7960-54B3-47C7-9CB6-0A06FDD9E756}"/>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386410E5-031E-44A0-9BDC-A69E76EFAAE4}"/>
              </a:ext>
            </a:extLst>
          </p:cNvPr>
          <p:cNvSpPr>
            <a:spLocks noGrp="1"/>
          </p:cNvSpPr>
          <p:nvPr>
            <p:ph type="sldNum" sz="quarter" idx="4"/>
          </p:nvPr>
        </p:nvSpPr>
        <p:spPr/>
        <p:txBody>
          <a:bodyPr/>
          <a:lstStyle/>
          <a:p>
            <a:fld id="{C0136B3D-7A43-42B4-83F4-164C9360A025}" type="slidenum">
              <a:rPr lang="en-IN" smtClean="0"/>
              <a:t>27</a:t>
            </a:fld>
            <a:endParaRPr lang="en-IN"/>
          </a:p>
        </p:txBody>
      </p:sp>
    </p:spTree>
    <p:extLst>
      <p:ext uri="{BB962C8B-B14F-4D97-AF65-F5344CB8AC3E}">
        <p14:creationId xmlns:p14="http://schemas.microsoft.com/office/powerpoint/2010/main" val="1382035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A512-8DDD-471B-A13F-2C01D79B893A}"/>
              </a:ext>
            </a:extLst>
          </p:cNvPr>
          <p:cNvSpPr>
            <a:spLocks noGrp="1"/>
          </p:cNvSpPr>
          <p:nvPr>
            <p:ph type="title"/>
          </p:nvPr>
        </p:nvSpPr>
        <p:spPr>
          <a:xfrm>
            <a:off x="820312" y="543821"/>
            <a:ext cx="8750300" cy="1139825"/>
          </a:xfrm>
          <a:prstGeom prst="rect">
            <a:avLst/>
          </a:prstGeom>
        </p:spPr>
        <p:txBody>
          <a:bodyPr/>
          <a:lstStyle/>
          <a:p>
            <a:r>
              <a:rPr lang="en-IN" dirty="0"/>
              <a:t>Adam Optimizer</a:t>
            </a:r>
          </a:p>
        </p:txBody>
      </p:sp>
      <p:sp>
        <p:nvSpPr>
          <p:cNvPr id="3" name="Content Placeholder 2">
            <a:extLst>
              <a:ext uri="{FF2B5EF4-FFF2-40B4-BE49-F238E27FC236}">
                <a16:creationId xmlns:a16="http://schemas.microsoft.com/office/drawing/2014/main" id="{7EBD67CA-A201-445A-96D9-86588F069413}"/>
              </a:ext>
            </a:extLst>
          </p:cNvPr>
          <p:cNvSpPr>
            <a:spLocks noGrp="1"/>
          </p:cNvSpPr>
          <p:nvPr>
            <p:ph idx="1"/>
          </p:nvPr>
        </p:nvSpPr>
        <p:spPr/>
        <p:txBody>
          <a:bodyPr/>
          <a:lstStyle/>
          <a:p>
            <a:r>
              <a:rPr lang="en-GB" dirty="0"/>
              <a:t>Adam is different to classical stochastic gradient descent.</a:t>
            </a:r>
          </a:p>
          <a:p>
            <a:r>
              <a:rPr lang="en-GB" dirty="0"/>
              <a:t>A learning rate is maintained for each network weight (parameter) and separately adapted as learning unfolds.</a:t>
            </a:r>
          </a:p>
          <a:p>
            <a:pPr lvl="1"/>
            <a:r>
              <a:rPr lang="el-GR" dirty="0"/>
              <a:t>β</a:t>
            </a:r>
            <a:r>
              <a:rPr lang="en-GB" baseline="-25000" dirty="0"/>
              <a:t>1</a:t>
            </a:r>
            <a:r>
              <a:rPr lang="en-GB" dirty="0"/>
              <a:t>=0.9 and </a:t>
            </a:r>
            <a:r>
              <a:rPr lang="el-GR" dirty="0"/>
              <a:t>β</a:t>
            </a:r>
            <a:r>
              <a:rPr lang="en-GB" baseline="-25000" dirty="0"/>
              <a:t>2</a:t>
            </a:r>
            <a:r>
              <a:rPr lang="en-GB" dirty="0"/>
              <a:t>=0.999 </a:t>
            </a:r>
          </a:p>
          <a:p>
            <a:pPr lvl="1"/>
            <a:r>
              <a:rPr lang="en-GB" dirty="0"/>
              <a:t>Mini-batches of 8 image pairs</a:t>
            </a:r>
          </a:p>
          <a:p>
            <a:pPr lvl="1"/>
            <a:r>
              <a:rPr lang="en-IN" dirty="0"/>
              <a:t>Start with </a:t>
            </a:r>
            <a:r>
              <a:rPr lang="el-GR" i="1" dirty="0"/>
              <a:t>λ</a:t>
            </a:r>
            <a:r>
              <a:rPr lang="en-IN" i="1" dirty="0"/>
              <a:t> = 1e-4</a:t>
            </a:r>
            <a:r>
              <a:rPr lang="en-IN" dirty="0"/>
              <a:t>, divide by 2 for every 100k iterations after the first 300k</a:t>
            </a:r>
          </a:p>
          <a:p>
            <a:r>
              <a:rPr lang="en-IN" dirty="0" err="1"/>
              <a:t>FlowNetCorr</a:t>
            </a:r>
            <a:r>
              <a:rPr lang="en-IN" dirty="0"/>
              <a:t> – exploding gradients with </a:t>
            </a:r>
            <a:r>
              <a:rPr lang="el-GR" i="1" dirty="0"/>
              <a:t>λ</a:t>
            </a:r>
            <a:r>
              <a:rPr lang="en-IN" i="1" dirty="0"/>
              <a:t> = 1e-4</a:t>
            </a:r>
          </a:p>
          <a:p>
            <a:pPr lvl="1"/>
            <a:r>
              <a:rPr lang="en-IN" dirty="0"/>
              <a:t>Start with </a:t>
            </a:r>
            <a:r>
              <a:rPr lang="el-GR" i="1" dirty="0"/>
              <a:t>λ</a:t>
            </a:r>
            <a:r>
              <a:rPr lang="en-IN" i="1" dirty="0"/>
              <a:t> = 1e-6</a:t>
            </a:r>
            <a:r>
              <a:rPr lang="en-IN" dirty="0"/>
              <a:t>, slowly increase to reach </a:t>
            </a:r>
            <a:r>
              <a:rPr lang="el-GR" i="1" dirty="0"/>
              <a:t>λ</a:t>
            </a:r>
            <a:r>
              <a:rPr lang="en-IN" i="1" dirty="0"/>
              <a:t> = 1e-4 </a:t>
            </a:r>
            <a:r>
              <a:rPr lang="en-IN" dirty="0"/>
              <a:t>after 10k iterations</a:t>
            </a:r>
            <a:endParaRPr lang="en-GB" dirty="0"/>
          </a:p>
          <a:p>
            <a:endParaRPr lang="en-GB" dirty="0"/>
          </a:p>
          <a:p>
            <a:endParaRPr lang="en-IN" dirty="0"/>
          </a:p>
        </p:txBody>
      </p:sp>
      <p:sp>
        <p:nvSpPr>
          <p:cNvPr id="6" name="Date Placeholder 5">
            <a:extLst>
              <a:ext uri="{FF2B5EF4-FFF2-40B4-BE49-F238E27FC236}">
                <a16:creationId xmlns:a16="http://schemas.microsoft.com/office/drawing/2014/main" id="{1B05C387-0BC8-4700-866E-C3D1264BFB40}"/>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5FF4BBCD-DA03-498A-870A-E607F045EEB8}"/>
              </a:ext>
            </a:extLst>
          </p:cNvPr>
          <p:cNvSpPr>
            <a:spLocks noGrp="1"/>
          </p:cNvSpPr>
          <p:nvPr>
            <p:ph type="sldNum" sz="quarter" idx="4"/>
          </p:nvPr>
        </p:nvSpPr>
        <p:spPr/>
        <p:txBody>
          <a:bodyPr/>
          <a:lstStyle/>
          <a:p>
            <a:fld id="{C0136B3D-7A43-42B4-83F4-164C9360A025}" type="slidenum">
              <a:rPr lang="en-IN" smtClean="0"/>
              <a:t>28</a:t>
            </a:fld>
            <a:endParaRPr lang="en-IN"/>
          </a:p>
        </p:txBody>
      </p:sp>
    </p:spTree>
    <p:extLst>
      <p:ext uri="{BB962C8B-B14F-4D97-AF65-F5344CB8AC3E}">
        <p14:creationId xmlns:p14="http://schemas.microsoft.com/office/powerpoint/2010/main" val="2827788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F87C-16C7-40BC-A885-807ECCA96B1A}"/>
              </a:ext>
            </a:extLst>
          </p:cNvPr>
          <p:cNvSpPr>
            <a:spLocks noGrp="1"/>
          </p:cNvSpPr>
          <p:nvPr>
            <p:ph type="title"/>
          </p:nvPr>
        </p:nvSpPr>
        <p:spPr>
          <a:xfrm>
            <a:off x="820312" y="543821"/>
            <a:ext cx="8750300" cy="569913"/>
          </a:xfrm>
          <a:prstGeom prst="rect">
            <a:avLst/>
          </a:prstGeom>
        </p:spPr>
        <p:txBody>
          <a:bodyPr/>
          <a:lstStyle/>
          <a:p>
            <a:r>
              <a:rPr lang="en-IN" dirty="0"/>
              <a:t>Fine tuning</a:t>
            </a:r>
          </a:p>
        </p:txBody>
      </p:sp>
      <p:sp>
        <p:nvSpPr>
          <p:cNvPr id="3" name="Content Placeholder 2">
            <a:extLst>
              <a:ext uri="{FF2B5EF4-FFF2-40B4-BE49-F238E27FC236}">
                <a16:creationId xmlns:a16="http://schemas.microsoft.com/office/drawing/2014/main" id="{0BCD9B0B-CC2A-46F8-B6AF-0C7212D24EF4}"/>
              </a:ext>
            </a:extLst>
          </p:cNvPr>
          <p:cNvSpPr>
            <a:spLocks noGrp="1"/>
          </p:cNvSpPr>
          <p:nvPr>
            <p:ph idx="1"/>
          </p:nvPr>
        </p:nvSpPr>
        <p:spPr>
          <a:xfrm>
            <a:off x="485775" y="1346893"/>
            <a:ext cx="8750300" cy="4514850"/>
          </a:xfrm>
        </p:spPr>
        <p:txBody>
          <a:bodyPr/>
          <a:lstStyle/>
          <a:p>
            <a:r>
              <a:rPr lang="en-IN" dirty="0"/>
              <a:t>Fine-tune on target datasets</a:t>
            </a:r>
          </a:p>
          <a:p>
            <a:endParaRPr lang="en-IN" dirty="0"/>
          </a:p>
          <a:p>
            <a:r>
              <a:rPr lang="en-IN" dirty="0"/>
              <a:t>Sintel training set chosen for fine-tuning</a:t>
            </a:r>
          </a:p>
          <a:p>
            <a:pPr lvl="1"/>
            <a:r>
              <a:rPr lang="en-IN" dirty="0"/>
              <a:t>Use images from Clean and Final versions</a:t>
            </a:r>
          </a:p>
          <a:p>
            <a:pPr lvl="1"/>
            <a:r>
              <a:rPr lang="en-IN" dirty="0"/>
              <a:t>Low learning rate of </a:t>
            </a:r>
            <a:r>
              <a:rPr lang="el-GR" i="1" dirty="0"/>
              <a:t>λ</a:t>
            </a:r>
            <a:r>
              <a:rPr lang="en-IN" i="1" dirty="0"/>
              <a:t> = 1e-6 </a:t>
            </a:r>
            <a:r>
              <a:rPr lang="en-IN" dirty="0"/>
              <a:t>for several thousand iterations</a:t>
            </a:r>
          </a:p>
          <a:p>
            <a:pPr lvl="1"/>
            <a:endParaRPr lang="en-IN" dirty="0"/>
          </a:p>
          <a:p>
            <a:r>
              <a:rPr lang="en-IN" dirty="0"/>
              <a:t>Best performance </a:t>
            </a:r>
          </a:p>
          <a:p>
            <a:pPr lvl="1"/>
            <a:r>
              <a:rPr lang="en-IN" dirty="0"/>
              <a:t>Defining optimal number of iterations using validation set and then fine tune on the whole training set</a:t>
            </a:r>
          </a:p>
        </p:txBody>
      </p:sp>
      <p:sp>
        <p:nvSpPr>
          <p:cNvPr id="6" name="Date Placeholder 5">
            <a:extLst>
              <a:ext uri="{FF2B5EF4-FFF2-40B4-BE49-F238E27FC236}">
                <a16:creationId xmlns:a16="http://schemas.microsoft.com/office/drawing/2014/main" id="{25DEFA21-20D2-4C78-B1C9-5BA2DF47435C}"/>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897D4D48-4047-44C8-AE97-9C5147F3ADEE}"/>
              </a:ext>
            </a:extLst>
          </p:cNvPr>
          <p:cNvSpPr>
            <a:spLocks noGrp="1"/>
          </p:cNvSpPr>
          <p:nvPr>
            <p:ph type="sldNum" sz="quarter" idx="4"/>
          </p:nvPr>
        </p:nvSpPr>
        <p:spPr/>
        <p:txBody>
          <a:bodyPr/>
          <a:lstStyle/>
          <a:p>
            <a:fld id="{C0136B3D-7A43-42B4-83F4-164C9360A025}" type="slidenum">
              <a:rPr lang="en-IN" smtClean="0"/>
              <a:t>29</a:t>
            </a:fld>
            <a:endParaRPr lang="en-IN"/>
          </a:p>
        </p:txBody>
      </p:sp>
    </p:spTree>
    <p:extLst>
      <p:ext uri="{BB962C8B-B14F-4D97-AF65-F5344CB8AC3E}">
        <p14:creationId xmlns:p14="http://schemas.microsoft.com/office/powerpoint/2010/main" val="4031072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189-B7F8-479E-A68E-E77506EE3A66}"/>
              </a:ext>
            </a:extLst>
          </p:cNvPr>
          <p:cNvSpPr>
            <a:spLocks noGrp="1"/>
          </p:cNvSpPr>
          <p:nvPr>
            <p:ph type="title"/>
          </p:nvPr>
        </p:nvSpPr>
        <p:spPr>
          <a:xfrm>
            <a:off x="801659" y="662940"/>
            <a:ext cx="8750300" cy="751523"/>
          </a:xfrm>
          <a:prstGeom prst="rect">
            <a:avLst/>
          </a:prstGeom>
        </p:spPr>
        <p:txBody>
          <a:bodyPr/>
          <a:lstStyle/>
          <a:p>
            <a:r>
              <a:rPr lang="en-IN" dirty="0"/>
              <a:t>Outline</a:t>
            </a:r>
          </a:p>
        </p:txBody>
      </p:sp>
      <p:sp>
        <p:nvSpPr>
          <p:cNvPr id="3" name="Content Placeholder 2">
            <a:extLst>
              <a:ext uri="{FF2B5EF4-FFF2-40B4-BE49-F238E27FC236}">
                <a16:creationId xmlns:a16="http://schemas.microsoft.com/office/drawing/2014/main" id="{F638B1C8-B425-4E2F-916E-1E328D982767}"/>
              </a:ext>
            </a:extLst>
          </p:cNvPr>
          <p:cNvSpPr>
            <a:spLocks noGrp="1"/>
          </p:cNvSpPr>
          <p:nvPr>
            <p:ph idx="1"/>
          </p:nvPr>
        </p:nvSpPr>
        <p:spPr>
          <a:xfrm>
            <a:off x="485775" y="1749959"/>
            <a:ext cx="8750300" cy="4514850"/>
          </a:xfrm>
        </p:spPr>
        <p:txBody>
          <a:bodyPr/>
          <a:lstStyle/>
          <a:p>
            <a:r>
              <a:rPr lang="en-IN" sz="1800" dirty="0"/>
              <a:t>Motivation</a:t>
            </a:r>
          </a:p>
          <a:p>
            <a:endParaRPr lang="en-IN" sz="1800" dirty="0"/>
          </a:p>
          <a:p>
            <a:r>
              <a:rPr lang="en-IN" sz="1800" dirty="0">
                <a:solidFill>
                  <a:schemeClr val="bg2"/>
                </a:solidFill>
              </a:rPr>
              <a:t>Approach</a:t>
            </a:r>
          </a:p>
          <a:p>
            <a:endParaRPr lang="en-IN" sz="1800" dirty="0">
              <a:solidFill>
                <a:schemeClr val="bg2"/>
              </a:solidFill>
            </a:endParaRPr>
          </a:p>
          <a:p>
            <a:r>
              <a:rPr lang="en-IN" sz="1800" dirty="0">
                <a:solidFill>
                  <a:schemeClr val="bg2"/>
                </a:solidFill>
              </a:rPr>
              <a:t>Network Architectures</a:t>
            </a:r>
          </a:p>
          <a:p>
            <a:endParaRPr lang="en-IN" sz="1800" dirty="0">
              <a:solidFill>
                <a:schemeClr val="bg2"/>
              </a:solidFill>
            </a:endParaRPr>
          </a:p>
          <a:p>
            <a:r>
              <a:rPr lang="en-IN" sz="1800" dirty="0">
                <a:solidFill>
                  <a:schemeClr val="bg2"/>
                </a:solidFill>
              </a:rPr>
              <a:t>Training Data</a:t>
            </a:r>
          </a:p>
          <a:p>
            <a:endParaRPr lang="en-IN" sz="1800" dirty="0">
              <a:solidFill>
                <a:schemeClr val="bg2"/>
              </a:solidFill>
            </a:endParaRPr>
          </a:p>
          <a:p>
            <a:r>
              <a:rPr lang="en-IN" sz="1800" dirty="0">
                <a:solidFill>
                  <a:schemeClr val="bg2"/>
                </a:solidFill>
              </a:rPr>
              <a:t>Experiments</a:t>
            </a:r>
          </a:p>
          <a:p>
            <a:endParaRPr lang="en-IN" sz="1800" dirty="0">
              <a:solidFill>
                <a:schemeClr val="bg2"/>
              </a:solidFill>
            </a:endParaRPr>
          </a:p>
          <a:p>
            <a:r>
              <a:rPr lang="en-IN" sz="1800" dirty="0">
                <a:solidFill>
                  <a:schemeClr val="bg2"/>
                </a:solidFill>
              </a:rPr>
              <a:t>Results and Discussion</a:t>
            </a:r>
          </a:p>
          <a:p>
            <a:endParaRPr lang="en-IN" sz="1800" dirty="0">
              <a:solidFill>
                <a:schemeClr val="bg2"/>
              </a:solidFill>
            </a:endParaRPr>
          </a:p>
          <a:p>
            <a:r>
              <a:rPr lang="en-IN" sz="1800" dirty="0">
                <a:solidFill>
                  <a:schemeClr val="bg2"/>
                </a:solidFill>
              </a:rPr>
              <a:t>Conclusion</a:t>
            </a:r>
          </a:p>
        </p:txBody>
      </p:sp>
      <p:sp>
        <p:nvSpPr>
          <p:cNvPr id="6" name="Date Placeholder 5">
            <a:extLst>
              <a:ext uri="{FF2B5EF4-FFF2-40B4-BE49-F238E27FC236}">
                <a16:creationId xmlns:a16="http://schemas.microsoft.com/office/drawing/2014/main" id="{3EECFE7D-C7A0-4446-9414-21E5FAEF04CA}"/>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C7476D-2C46-4C04-AC06-B440F5D6388A}"/>
              </a:ext>
            </a:extLst>
          </p:cNvPr>
          <p:cNvSpPr>
            <a:spLocks noGrp="1"/>
          </p:cNvSpPr>
          <p:nvPr>
            <p:ph type="sldNum" sz="quarter" idx="4"/>
          </p:nvPr>
        </p:nvSpPr>
        <p:spPr/>
        <p:txBody>
          <a:bodyPr/>
          <a:lstStyle/>
          <a:p>
            <a:fld id="{C0136B3D-7A43-42B4-83F4-164C9360A025}" type="slidenum">
              <a:rPr lang="en-IN" smtClean="0"/>
              <a:t>3</a:t>
            </a:fld>
            <a:endParaRPr lang="en-IN"/>
          </a:p>
        </p:txBody>
      </p:sp>
    </p:spTree>
    <p:extLst>
      <p:ext uri="{BB962C8B-B14F-4D97-AF65-F5344CB8AC3E}">
        <p14:creationId xmlns:p14="http://schemas.microsoft.com/office/powerpoint/2010/main" val="225651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189-B7F8-479E-A68E-E77506EE3A66}"/>
              </a:ext>
            </a:extLst>
          </p:cNvPr>
          <p:cNvSpPr>
            <a:spLocks noGrp="1"/>
          </p:cNvSpPr>
          <p:nvPr>
            <p:ph type="title"/>
          </p:nvPr>
        </p:nvSpPr>
        <p:spPr>
          <a:xfrm>
            <a:off x="801659" y="662940"/>
            <a:ext cx="8750300" cy="751523"/>
          </a:xfrm>
          <a:prstGeom prst="rect">
            <a:avLst/>
          </a:prstGeom>
        </p:spPr>
        <p:txBody>
          <a:bodyPr/>
          <a:lstStyle/>
          <a:p>
            <a:r>
              <a:rPr lang="en-IN" dirty="0"/>
              <a:t>Outline</a:t>
            </a:r>
          </a:p>
        </p:txBody>
      </p:sp>
      <p:sp>
        <p:nvSpPr>
          <p:cNvPr id="3" name="Content Placeholder 2">
            <a:extLst>
              <a:ext uri="{FF2B5EF4-FFF2-40B4-BE49-F238E27FC236}">
                <a16:creationId xmlns:a16="http://schemas.microsoft.com/office/drawing/2014/main" id="{F638B1C8-B425-4E2F-916E-1E328D982767}"/>
              </a:ext>
            </a:extLst>
          </p:cNvPr>
          <p:cNvSpPr>
            <a:spLocks noGrp="1"/>
          </p:cNvSpPr>
          <p:nvPr>
            <p:ph idx="1"/>
          </p:nvPr>
        </p:nvSpPr>
        <p:spPr>
          <a:xfrm>
            <a:off x="485775" y="1749959"/>
            <a:ext cx="8750300" cy="4514850"/>
          </a:xfrm>
        </p:spPr>
        <p:txBody>
          <a:bodyPr/>
          <a:lstStyle/>
          <a:p>
            <a:r>
              <a:rPr lang="en-IN" sz="1800" dirty="0">
                <a:solidFill>
                  <a:schemeClr val="bg2"/>
                </a:solidFill>
              </a:rPr>
              <a:t>Motivation</a:t>
            </a:r>
          </a:p>
          <a:p>
            <a:endParaRPr lang="en-IN" sz="1800" dirty="0"/>
          </a:p>
          <a:p>
            <a:r>
              <a:rPr lang="en-IN" sz="1800" dirty="0">
                <a:solidFill>
                  <a:schemeClr val="bg2"/>
                </a:solidFill>
              </a:rPr>
              <a:t>Approach</a:t>
            </a:r>
          </a:p>
          <a:p>
            <a:endParaRPr lang="en-IN" sz="1800" dirty="0"/>
          </a:p>
          <a:p>
            <a:r>
              <a:rPr lang="en-IN" sz="1800" dirty="0">
                <a:solidFill>
                  <a:schemeClr val="bg2"/>
                </a:solidFill>
              </a:rPr>
              <a:t>Network Architectures</a:t>
            </a:r>
          </a:p>
          <a:p>
            <a:endParaRPr lang="en-IN" sz="1800" dirty="0">
              <a:solidFill>
                <a:schemeClr val="bg2"/>
              </a:solidFill>
            </a:endParaRPr>
          </a:p>
          <a:p>
            <a:r>
              <a:rPr lang="en-IN" sz="1800" dirty="0">
                <a:solidFill>
                  <a:schemeClr val="bg2"/>
                </a:solidFill>
              </a:rPr>
              <a:t>Training Data</a:t>
            </a:r>
          </a:p>
          <a:p>
            <a:endParaRPr lang="en-IN" sz="1800" dirty="0">
              <a:solidFill>
                <a:schemeClr val="bg2"/>
              </a:solidFill>
            </a:endParaRPr>
          </a:p>
          <a:p>
            <a:r>
              <a:rPr lang="en-IN" sz="1800" dirty="0">
                <a:solidFill>
                  <a:schemeClr val="bg2"/>
                </a:solidFill>
              </a:rPr>
              <a:t>Experiments</a:t>
            </a:r>
          </a:p>
          <a:p>
            <a:endParaRPr lang="en-IN" sz="1800" dirty="0">
              <a:solidFill>
                <a:schemeClr val="bg2"/>
              </a:solidFill>
            </a:endParaRPr>
          </a:p>
          <a:p>
            <a:r>
              <a:rPr lang="en-IN" sz="1800" dirty="0"/>
              <a:t>Results and Discussion</a:t>
            </a:r>
          </a:p>
          <a:p>
            <a:endParaRPr lang="en-IN" sz="1800" dirty="0">
              <a:solidFill>
                <a:schemeClr val="bg2"/>
              </a:solidFill>
            </a:endParaRPr>
          </a:p>
          <a:p>
            <a:r>
              <a:rPr lang="en-IN" sz="1800" dirty="0">
                <a:solidFill>
                  <a:schemeClr val="bg2"/>
                </a:solidFill>
              </a:rPr>
              <a:t>Conclusion</a:t>
            </a:r>
          </a:p>
        </p:txBody>
      </p:sp>
      <p:sp>
        <p:nvSpPr>
          <p:cNvPr id="6" name="Date Placeholder 5">
            <a:extLst>
              <a:ext uri="{FF2B5EF4-FFF2-40B4-BE49-F238E27FC236}">
                <a16:creationId xmlns:a16="http://schemas.microsoft.com/office/drawing/2014/main" id="{3EECFE7D-C7A0-4446-9414-21E5FAEF04CA}"/>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C7476D-2C46-4C04-AC06-B440F5D6388A}"/>
              </a:ext>
            </a:extLst>
          </p:cNvPr>
          <p:cNvSpPr>
            <a:spLocks noGrp="1"/>
          </p:cNvSpPr>
          <p:nvPr>
            <p:ph type="sldNum" sz="quarter" idx="4"/>
          </p:nvPr>
        </p:nvSpPr>
        <p:spPr/>
        <p:txBody>
          <a:bodyPr/>
          <a:lstStyle/>
          <a:p>
            <a:fld id="{C0136B3D-7A43-42B4-83F4-164C9360A025}" type="slidenum">
              <a:rPr lang="en-IN" smtClean="0"/>
              <a:t>30</a:t>
            </a:fld>
            <a:endParaRPr lang="en-IN"/>
          </a:p>
        </p:txBody>
      </p:sp>
    </p:spTree>
    <p:extLst>
      <p:ext uri="{BB962C8B-B14F-4D97-AF65-F5344CB8AC3E}">
        <p14:creationId xmlns:p14="http://schemas.microsoft.com/office/powerpoint/2010/main" val="1158325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CF2A-45CB-4CC8-91AF-F0CA162133DE}"/>
              </a:ext>
            </a:extLst>
          </p:cNvPr>
          <p:cNvSpPr>
            <a:spLocks noGrp="1"/>
          </p:cNvSpPr>
          <p:nvPr>
            <p:ph type="title"/>
          </p:nvPr>
        </p:nvSpPr>
        <p:spPr>
          <a:xfrm>
            <a:off x="781702" y="572603"/>
            <a:ext cx="8750300" cy="641587"/>
          </a:xfrm>
          <a:prstGeom prst="rect">
            <a:avLst/>
          </a:prstGeom>
        </p:spPr>
        <p:txBody>
          <a:bodyPr/>
          <a:lstStyle/>
          <a:p>
            <a:r>
              <a:rPr lang="en-IN" dirty="0"/>
              <a:t>Results</a:t>
            </a:r>
            <a:br>
              <a:rPr lang="en-IN" dirty="0"/>
            </a:br>
            <a:endParaRPr lang="en-IN" dirty="0"/>
          </a:p>
        </p:txBody>
      </p:sp>
      <p:pic>
        <p:nvPicPr>
          <p:cNvPr id="7" name="Picture 6">
            <a:extLst>
              <a:ext uri="{FF2B5EF4-FFF2-40B4-BE49-F238E27FC236}">
                <a16:creationId xmlns:a16="http://schemas.microsoft.com/office/drawing/2014/main" id="{3961E5F3-87DE-42E5-8BDE-99345A075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06" y="1547586"/>
            <a:ext cx="9126396" cy="3365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53E3151A-92C8-44C5-AE2E-6492E4D4136F}"/>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5DBC9C9C-2A9D-495A-A46F-8C58678A6115}"/>
              </a:ext>
            </a:extLst>
          </p:cNvPr>
          <p:cNvSpPr>
            <a:spLocks noGrp="1"/>
          </p:cNvSpPr>
          <p:nvPr>
            <p:ph type="sldNum" sz="quarter" idx="4"/>
          </p:nvPr>
        </p:nvSpPr>
        <p:spPr/>
        <p:txBody>
          <a:bodyPr/>
          <a:lstStyle/>
          <a:p>
            <a:fld id="{C0136B3D-7A43-42B4-83F4-164C9360A025}" type="slidenum">
              <a:rPr lang="en-IN" smtClean="0"/>
              <a:t>31</a:t>
            </a:fld>
            <a:endParaRPr lang="en-IN"/>
          </a:p>
        </p:txBody>
      </p:sp>
      <p:sp>
        <p:nvSpPr>
          <p:cNvPr id="4" name="Rectangle 3">
            <a:extLst>
              <a:ext uri="{FF2B5EF4-FFF2-40B4-BE49-F238E27FC236}">
                <a16:creationId xmlns:a16="http://schemas.microsoft.com/office/drawing/2014/main" id="{09BD32A3-6D85-40B9-BA76-28C5895BA9FF}"/>
              </a:ext>
            </a:extLst>
          </p:cNvPr>
          <p:cNvSpPr/>
          <p:nvPr/>
        </p:nvSpPr>
        <p:spPr>
          <a:xfrm>
            <a:off x="405606" y="5115119"/>
            <a:ext cx="8999067" cy="861774"/>
          </a:xfrm>
          <a:prstGeom prst="rect">
            <a:avLst/>
          </a:prstGeom>
        </p:spPr>
        <p:txBody>
          <a:bodyPr wrap="none">
            <a:spAutoFit/>
          </a:bodyPr>
          <a:lstStyle/>
          <a:p>
            <a:r>
              <a:rPr lang="en-GB" sz="1600" dirty="0"/>
              <a:t>Average endpoint errors (in pixels) of our networks compared to several well-performing methods</a:t>
            </a:r>
          </a:p>
          <a:p>
            <a:r>
              <a:rPr lang="en-GB" sz="1600" dirty="0"/>
              <a:t>on different datasets.</a:t>
            </a:r>
          </a:p>
          <a:p>
            <a:r>
              <a:rPr lang="en-IN" sz="1600" b="1" dirty="0"/>
              <a:t>Author</a:t>
            </a:r>
            <a:r>
              <a:rPr lang="en-IN" sz="1600" dirty="0"/>
              <a:t>: Fischer et. al</a:t>
            </a:r>
          </a:p>
        </p:txBody>
      </p:sp>
    </p:spTree>
    <p:extLst>
      <p:ext uri="{BB962C8B-B14F-4D97-AF65-F5344CB8AC3E}">
        <p14:creationId xmlns:p14="http://schemas.microsoft.com/office/powerpoint/2010/main" val="1060981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3AE6-6D6E-4C91-919E-71E7B23E697E}"/>
              </a:ext>
            </a:extLst>
          </p:cNvPr>
          <p:cNvSpPr>
            <a:spLocks noGrp="1"/>
          </p:cNvSpPr>
          <p:nvPr>
            <p:ph type="title"/>
          </p:nvPr>
        </p:nvSpPr>
        <p:spPr>
          <a:xfrm>
            <a:off x="820312" y="554455"/>
            <a:ext cx="8750300" cy="1139825"/>
          </a:xfrm>
          <a:prstGeom prst="rect">
            <a:avLst/>
          </a:prstGeom>
        </p:spPr>
        <p:txBody>
          <a:bodyPr/>
          <a:lstStyle/>
          <a:p>
            <a:r>
              <a:rPr lang="en-IN" dirty="0"/>
              <a:t>Results</a:t>
            </a:r>
          </a:p>
        </p:txBody>
      </p:sp>
      <p:pic>
        <p:nvPicPr>
          <p:cNvPr id="7" name="Picture 6">
            <a:extLst>
              <a:ext uri="{FF2B5EF4-FFF2-40B4-BE49-F238E27FC236}">
                <a16:creationId xmlns:a16="http://schemas.microsoft.com/office/drawing/2014/main" id="{0990A056-B162-48F8-8F53-6B7D72AEB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20" y="1719866"/>
            <a:ext cx="4509638" cy="1673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01DA6A0B-027D-4C32-A75D-E9B2D2B4E335}"/>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ECF68AF7-767C-4470-A221-9CBC9A8A85C5}"/>
              </a:ext>
            </a:extLst>
          </p:cNvPr>
          <p:cNvSpPr>
            <a:spLocks noGrp="1"/>
          </p:cNvSpPr>
          <p:nvPr>
            <p:ph type="sldNum" sz="quarter" idx="4"/>
          </p:nvPr>
        </p:nvSpPr>
        <p:spPr/>
        <p:txBody>
          <a:bodyPr/>
          <a:lstStyle/>
          <a:p>
            <a:fld id="{C0136B3D-7A43-42B4-83F4-164C9360A025}" type="slidenum">
              <a:rPr lang="en-IN" smtClean="0"/>
              <a:t>32</a:t>
            </a:fld>
            <a:endParaRPr lang="en-IN"/>
          </a:p>
        </p:txBody>
      </p:sp>
      <p:sp>
        <p:nvSpPr>
          <p:cNvPr id="5" name="TextBox 4">
            <a:extLst>
              <a:ext uri="{FF2B5EF4-FFF2-40B4-BE49-F238E27FC236}">
                <a16:creationId xmlns:a16="http://schemas.microsoft.com/office/drawing/2014/main" id="{417E6727-73CC-4683-BE8E-4D96F5B306CC}"/>
              </a:ext>
            </a:extLst>
          </p:cNvPr>
          <p:cNvSpPr txBox="1"/>
          <p:nvPr/>
        </p:nvSpPr>
        <p:spPr>
          <a:xfrm>
            <a:off x="5511566" y="2204101"/>
            <a:ext cx="4059046" cy="1477328"/>
          </a:xfrm>
          <a:prstGeom prst="rect">
            <a:avLst/>
          </a:prstGeom>
          <a:noFill/>
        </p:spPr>
        <p:txBody>
          <a:bodyPr wrap="square" rtlCol="0">
            <a:spAutoFit/>
          </a:bodyPr>
          <a:lstStyle/>
          <a:p>
            <a:r>
              <a:rPr lang="en-IN" sz="1800" dirty="0"/>
              <a:t>Examples of optical flow prediction on the Flying Chairs dataset</a:t>
            </a:r>
          </a:p>
          <a:p>
            <a:r>
              <a:rPr lang="en-IN" sz="1800" b="1" dirty="0"/>
              <a:t>Author</a:t>
            </a:r>
            <a:r>
              <a:rPr lang="en-IN" sz="1800" dirty="0"/>
              <a:t>: Fischer et. al</a:t>
            </a:r>
          </a:p>
          <a:p>
            <a:endParaRPr lang="en-IN" sz="1800" dirty="0"/>
          </a:p>
          <a:p>
            <a:endParaRPr lang="en-IN" sz="1800" dirty="0"/>
          </a:p>
        </p:txBody>
      </p:sp>
      <p:sp>
        <p:nvSpPr>
          <p:cNvPr id="10" name="TextBox 9">
            <a:extLst>
              <a:ext uri="{FF2B5EF4-FFF2-40B4-BE49-F238E27FC236}">
                <a16:creationId xmlns:a16="http://schemas.microsoft.com/office/drawing/2014/main" id="{A9DC38F5-E0FB-48E2-9268-A1FE446B7D1C}"/>
              </a:ext>
            </a:extLst>
          </p:cNvPr>
          <p:cNvSpPr txBox="1"/>
          <p:nvPr/>
        </p:nvSpPr>
        <p:spPr>
          <a:xfrm>
            <a:off x="820312" y="3910649"/>
            <a:ext cx="8411300" cy="2308324"/>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t>Is data augmentation necessary even after using a fairly large dataset such  as Flying Chairs?</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err="1"/>
              <a:t>FlowNetC</a:t>
            </a:r>
            <a:r>
              <a:rPr lang="en-IN" sz="2000" dirty="0"/>
              <a:t> slightly more overfits to training data</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err="1"/>
              <a:t>FlowNetC</a:t>
            </a:r>
            <a:r>
              <a:rPr lang="en-IN" sz="2000" dirty="0"/>
              <a:t> has more problems with large </a:t>
            </a:r>
            <a:r>
              <a:rPr lang="en-IN" sz="2000" dirty="0" err="1"/>
              <a:t>dispalcements</a:t>
            </a:r>
            <a:endParaRPr lang="en-IN" sz="2000" dirty="0"/>
          </a:p>
          <a:p>
            <a:endParaRPr lang="en-IN" dirty="0"/>
          </a:p>
        </p:txBody>
      </p:sp>
    </p:spTree>
    <p:extLst>
      <p:ext uri="{BB962C8B-B14F-4D97-AF65-F5344CB8AC3E}">
        <p14:creationId xmlns:p14="http://schemas.microsoft.com/office/powerpoint/2010/main" val="647145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BC29-7F80-4D31-8129-69E55D6710F9}"/>
              </a:ext>
            </a:extLst>
          </p:cNvPr>
          <p:cNvSpPr>
            <a:spLocks noGrp="1"/>
          </p:cNvSpPr>
          <p:nvPr>
            <p:ph type="title"/>
          </p:nvPr>
        </p:nvSpPr>
        <p:spPr>
          <a:xfrm>
            <a:off x="809160" y="520502"/>
            <a:ext cx="8750300" cy="1139825"/>
          </a:xfrm>
          <a:prstGeom prst="rect">
            <a:avLst/>
          </a:prstGeom>
        </p:spPr>
        <p:txBody>
          <a:bodyPr/>
          <a:lstStyle/>
          <a:p>
            <a:r>
              <a:rPr lang="en-IN" dirty="0"/>
              <a:t>Results</a:t>
            </a:r>
          </a:p>
        </p:txBody>
      </p:sp>
      <p:pic>
        <p:nvPicPr>
          <p:cNvPr id="7" name="Content Placeholder 6">
            <a:extLst>
              <a:ext uri="{FF2B5EF4-FFF2-40B4-BE49-F238E27FC236}">
                <a16:creationId xmlns:a16="http://schemas.microsoft.com/office/drawing/2014/main" id="{6542003D-9394-485C-A8D3-003AE9B33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8231" y="1090414"/>
            <a:ext cx="6021657" cy="53777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661202EE-044F-48B0-B768-21DC1E520D82}"/>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A6A7CD5F-3953-4A58-895A-20F63EC3248B}"/>
              </a:ext>
            </a:extLst>
          </p:cNvPr>
          <p:cNvSpPr>
            <a:spLocks noGrp="1"/>
          </p:cNvSpPr>
          <p:nvPr>
            <p:ph type="sldNum" sz="quarter" idx="4"/>
          </p:nvPr>
        </p:nvSpPr>
        <p:spPr/>
        <p:txBody>
          <a:bodyPr/>
          <a:lstStyle/>
          <a:p>
            <a:fld id="{C0136B3D-7A43-42B4-83F4-164C9360A025}" type="slidenum">
              <a:rPr lang="en-IN" smtClean="0"/>
              <a:t>33</a:t>
            </a:fld>
            <a:endParaRPr lang="en-IN"/>
          </a:p>
        </p:txBody>
      </p:sp>
      <p:sp>
        <p:nvSpPr>
          <p:cNvPr id="4" name="Rectangle 3">
            <a:extLst>
              <a:ext uri="{FF2B5EF4-FFF2-40B4-BE49-F238E27FC236}">
                <a16:creationId xmlns:a16="http://schemas.microsoft.com/office/drawing/2014/main" id="{ECEDE58C-8D62-4C17-81C7-E21D1FCE474B}"/>
              </a:ext>
            </a:extLst>
          </p:cNvPr>
          <p:cNvSpPr/>
          <p:nvPr/>
        </p:nvSpPr>
        <p:spPr>
          <a:xfrm>
            <a:off x="7371885" y="5267879"/>
            <a:ext cx="2349965" cy="1200329"/>
          </a:xfrm>
          <a:prstGeom prst="rect">
            <a:avLst/>
          </a:prstGeom>
        </p:spPr>
        <p:txBody>
          <a:bodyPr wrap="square">
            <a:spAutoFit/>
          </a:bodyPr>
          <a:lstStyle/>
          <a:p>
            <a:r>
              <a:rPr lang="en-GB" sz="1800" dirty="0">
                <a:latin typeface="NimbusRomNo9L-Regu"/>
              </a:rPr>
              <a:t>Examples of optical flow prediction on the Sintel dataset</a:t>
            </a:r>
          </a:p>
          <a:p>
            <a:r>
              <a:rPr lang="en-IN" sz="1800" b="1" dirty="0">
                <a:latin typeface="NimbusRomNo9L-Regu"/>
              </a:rPr>
              <a:t>Author</a:t>
            </a:r>
            <a:r>
              <a:rPr lang="en-IN" sz="1800" dirty="0">
                <a:latin typeface="NimbusRomNo9L-Regu"/>
              </a:rPr>
              <a:t>: </a:t>
            </a:r>
            <a:r>
              <a:rPr lang="en-IN" sz="1800" dirty="0"/>
              <a:t>Fischer</a:t>
            </a:r>
            <a:r>
              <a:rPr lang="en-IN" sz="1800" dirty="0">
                <a:latin typeface="NimbusRomNo9L-Regu"/>
              </a:rPr>
              <a:t> et. al</a:t>
            </a:r>
            <a:endParaRPr lang="en-GB" sz="1800" dirty="0">
              <a:latin typeface="NimbusRomNo9L-Regu"/>
            </a:endParaRPr>
          </a:p>
        </p:txBody>
      </p:sp>
    </p:spTree>
    <p:extLst>
      <p:ext uri="{BB962C8B-B14F-4D97-AF65-F5344CB8AC3E}">
        <p14:creationId xmlns:p14="http://schemas.microsoft.com/office/powerpoint/2010/main" val="1459570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189-B7F8-479E-A68E-E77506EE3A66}"/>
              </a:ext>
            </a:extLst>
          </p:cNvPr>
          <p:cNvSpPr>
            <a:spLocks noGrp="1"/>
          </p:cNvSpPr>
          <p:nvPr>
            <p:ph type="title"/>
          </p:nvPr>
        </p:nvSpPr>
        <p:spPr>
          <a:xfrm>
            <a:off x="801659" y="662940"/>
            <a:ext cx="8750300" cy="751523"/>
          </a:xfrm>
          <a:prstGeom prst="rect">
            <a:avLst/>
          </a:prstGeom>
        </p:spPr>
        <p:txBody>
          <a:bodyPr/>
          <a:lstStyle/>
          <a:p>
            <a:r>
              <a:rPr lang="en-IN" dirty="0"/>
              <a:t>Outline</a:t>
            </a:r>
          </a:p>
        </p:txBody>
      </p:sp>
      <p:sp>
        <p:nvSpPr>
          <p:cNvPr id="3" name="Content Placeholder 2">
            <a:extLst>
              <a:ext uri="{FF2B5EF4-FFF2-40B4-BE49-F238E27FC236}">
                <a16:creationId xmlns:a16="http://schemas.microsoft.com/office/drawing/2014/main" id="{F638B1C8-B425-4E2F-916E-1E328D982767}"/>
              </a:ext>
            </a:extLst>
          </p:cNvPr>
          <p:cNvSpPr>
            <a:spLocks noGrp="1"/>
          </p:cNvSpPr>
          <p:nvPr>
            <p:ph idx="1"/>
          </p:nvPr>
        </p:nvSpPr>
        <p:spPr>
          <a:xfrm>
            <a:off x="485775" y="1749959"/>
            <a:ext cx="8750300" cy="4514850"/>
          </a:xfrm>
        </p:spPr>
        <p:txBody>
          <a:bodyPr/>
          <a:lstStyle/>
          <a:p>
            <a:r>
              <a:rPr lang="en-IN" sz="1800" dirty="0">
                <a:solidFill>
                  <a:schemeClr val="bg2"/>
                </a:solidFill>
              </a:rPr>
              <a:t>Motivation</a:t>
            </a:r>
          </a:p>
          <a:p>
            <a:endParaRPr lang="en-IN" sz="1800" dirty="0"/>
          </a:p>
          <a:p>
            <a:r>
              <a:rPr lang="en-IN" sz="1800" dirty="0">
                <a:solidFill>
                  <a:schemeClr val="bg2"/>
                </a:solidFill>
              </a:rPr>
              <a:t>Approach</a:t>
            </a:r>
          </a:p>
          <a:p>
            <a:endParaRPr lang="en-IN" sz="1800" dirty="0"/>
          </a:p>
          <a:p>
            <a:r>
              <a:rPr lang="en-IN" sz="1800" dirty="0">
                <a:solidFill>
                  <a:schemeClr val="bg2"/>
                </a:solidFill>
              </a:rPr>
              <a:t>Network Architectures</a:t>
            </a:r>
          </a:p>
          <a:p>
            <a:endParaRPr lang="en-IN" sz="1800" dirty="0">
              <a:solidFill>
                <a:schemeClr val="bg2"/>
              </a:solidFill>
            </a:endParaRPr>
          </a:p>
          <a:p>
            <a:r>
              <a:rPr lang="en-IN" sz="1800" dirty="0">
                <a:solidFill>
                  <a:schemeClr val="bg2"/>
                </a:solidFill>
              </a:rPr>
              <a:t>Training Data</a:t>
            </a:r>
          </a:p>
          <a:p>
            <a:endParaRPr lang="en-IN" sz="1800" dirty="0">
              <a:solidFill>
                <a:schemeClr val="bg2"/>
              </a:solidFill>
            </a:endParaRPr>
          </a:p>
          <a:p>
            <a:r>
              <a:rPr lang="en-IN" sz="1800" dirty="0">
                <a:solidFill>
                  <a:schemeClr val="bg2"/>
                </a:solidFill>
              </a:rPr>
              <a:t>Experiments</a:t>
            </a:r>
          </a:p>
          <a:p>
            <a:endParaRPr lang="en-IN" sz="1800" dirty="0">
              <a:solidFill>
                <a:schemeClr val="bg2"/>
              </a:solidFill>
            </a:endParaRPr>
          </a:p>
          <a:p>
            <a:r>
              <a:rPr lang="en-IN" sz="1800" dirty="0">
                <a:solidFill>
                  <a:schemeClr val="bg2"/>
                </a:solidFill>
              </a:rPr>
              <a:t>Results and Discussion</a:t>
            </a:r>
          </a:p>
          <a:p>
            <a:endParaRPr lang="en-IN" sz="1800" dirty="0">
              <a:solidFill>
                <a:schemeClr val="bg2"/>
              </a:solidFill>
            </a:endParaRPr>
          </a:p>
          <a:p>
            <a:r>
              <a:rPr lang="en-IN" sz="1800" dirty="0"/>
              <a:t>Conclusion</a:t>
            </a:r>
          </a:p>
        </p:txBody>
      </p:sp>
      <p:sp>
        <p:nvSpPr>
          <p:cNvPr id="6" name="Date Placeholder 5">
            <a:extLst>
              <a:ext uri="{FF2B5EF4-FFF2-40B4-BE49-F238E27FC236}">
                <a16:creationId xmlns:a16="http://schemas.microsoft.com/office/drawing/2014/main" id="{3EECFE7D-C7A0-4446-9414-21E5FAEF04CA}"/>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C7476D-2C46-4C04-AC06-B440F5D6388A}"/>
              </a:ext>
            </a:extLst>
          </p:cNvPr>
          <p:cNvSpPr>
            <a:spLocks noGrp="1"/>
          </p:cNvSpPr>
          <p:nvPr>
            <p:ph type="sldNum" sz="quarter" idx="4"/>
          </p:nvPr>
        </p:nvSpPr>
        <p:spPr/>
        <p:txBody>
          <a:bodyPr/>
          <a:lstStyle/>
          <a:p>
            <a:fld id="{C0136B3D-7A43-42B4-83F4-164C9360A025}" type="slidenum">
              <a:rPr lang="en-IN" smtClean="0"/>
              <a:t>34</a:t>
            </a:fld>
            <a:endParaRPr lang="en-IN"/>
          </a:p>
        </p:txBody>
      </p:sp>
    </p:spTree>
    <p:extLst>
      <p:ext uri="{BB962C8B-B14F-4D97-AF65-F5344CB8AC3E}">
        <p14:creationId xmlns:p14="http://schemas.microsoft.com/office/powerpoint/2010/main" val="1176442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461C-6E57-4751-BA72-9BDF0B7367BC}"/>
              </a:ext>
            </a:extLst>
          </p:cNvPr>
          <p:cNvSpPr>
            <a:spLocks noGrp="1"/>
          </p:cNvSpPr>
          <p:nvPr>
            <p:ph type="title"/>
          </p:nvPr>
        </p:nvSpPr>
        <p:spPr>
          <a:xfrm>
            <a:off x="838675" y="543821"/>
            <a:ext cx="8750300" cy="1139825"/>
          </a:xfrm>
          <a:prstGeom prst="rect">
            <a:avLst/>
          </a:prstGeom>
        </p:spPr>
        <p:txBody>
          <a:bodyPr/>
          <a:lstStyle/>
          <a:p>
            <a:r>
              <a:rPr lang="en-IN" dirty="0"/>
              <a:t>Conclusion</a:t>
            </a:r>
          </a:p>
        </p:txBody>
      </p:sp>
      <p:sp>
        <p:nvSpPr>
          <p:cNvPr id="3" name="Content Placeholder 2">
            <a:extLst>
              <a:ext uri="{FF2B5EF4-FFF2-40B4-BE49-F238E27FC236}">
                <a16:creationId xmlns:a16="http://schemas.microsoft.com/office/drawing/2014/main" id="{8E41F0E5-75FC-47ED-9C74-FE9023840B9F}"/>
              </a:ext>
            </a:extLst>
          </p:cNvPr>
          <p:cNvSpPr>
            <a:spLocks noGrp="1"/>
          </p:cNvSpPr>
          <p:nvPr>
            <p:ph idx="1"/>
          </p:nvPr>
        </p:nvSpPr>
        <p:spPr/>
        <p:txBody>
          <a:bodyPr/>
          <a:lstStyle/>
          <a:p>
            <a:r>
              <a:rPr lang="en-IN" dirty="0"/>
              <a:t>Train a CNN network to directly predict optical flow from two input images</a:t>
            </a:r>
          </a:p>
          <a:p>
            <a:endParaRPr lang="en-IN" dirty="0"/>
          </a:p>
          <a:p>
            <a:r>
              <a:rPr lang="en-IN" dirty="0"/>
              <a:t>Training data need not be realistic</a:t>
            </a:r>
          </a:p>
          <a:p>
            <a:pPr lvl="1"/>
            <a:r>
              <a:rPr lang="en-GB" dirty="0"/>
              <a:t>artificial Flying Chairs dataset including just affine motions of synthetic rigid objects predicts optical flow in natural scenes with competitive accuracy.</a:t>
            </a:r>
            <a:endParaRPr lang="en-IN" dirty="0"/>
          </a:p>
          <a:p>
            <a:pPr lvl="1"/>
            <a:r>
              <a:rPr lang="en-IN" dirty="0"/>
              <a:t>Proves the generalization capability</a:t>
            </a:r>
          </a:p>
          <a:p>
            <a:pPr marL="452437" lvl="1" indent="0">
              <a:buNone/>
            </a:pPr>
            <a:endParaRPr lang="en-IN" dirty="0"/>
          </a:p>
          <a:p>
            <a:pPr marL="400050" indent="-342900"/>
            <a:r>
              <a:rPr lang="en-IN" dirty="0"/>
              <a:t>CNNs even outperform state-of-the-art methods like </a:t>
            </a:r>
            <a:r>
              <a:rPr lang="en-IN" dirty="0" err="1"/>
              <a:t>DeepFlow</a:t>
            </a:r>
            <a:r>
              <a:rPr lang="en-IN" dirty="0"/>
              <a:t> and </a:t>
            </a:r>
            <a:r>
              <a:rPr lang="en-IN" dirty="0" err="1"/>
              <a:t>EpicFlow</a:t>
            </a:r>
            <a:r>
              <a:rPr lang="en-IN" dirty="0"/>
              <a:t>.</a:t>
            </a:r>
            <a:endParaRPr lang="en-GB" dirty="0"/>
          </a:p>
        </p:txBody>
      </p:sp>
      <p:sp>
        <p:nvSpPr>
          <p:cNvPr id="6" name="Date Placeholder 5">
            <a:extLst>
              <a:ext uri="{FF2B5EF4-FFF2-40B4-BE49-F238E27FC236}">
                <a16:creationId xmlns:a16="http://schemas.microsoft.com/office/drawing/2014/main" id="{97B4F134-C6FA-41C9-8AD1-A0F34F593170}"/>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F79730-4F19-4F93-8FFA-268265EFCF1F}"/>
              </a:ext>
            </a:extLst>
          </p:cNvPr>
          <p:cNvSpPr>
            <a:spLocks noGrp="1"/>
          </p:cNvSpPr>
          <p:nvPr>
            <p:ph type="sldNum" sz="quarter" idx="4"/>
          </p:nvPr>
        </p:nvSpPr>
        <p:spPr/>
        <p:txBody>
          <a:bodyPr/>
          <a:lstStyle/>
          <a:p>
            <a:fld id="{C0136B3D-7A43-42B4-83F4-164C9360A025}" type="slidenum">
              <a:rPr lang="en-IN" smtClean="0"/>
              <a:t>35</a:t>
            </a:fld>
            <a:endParaRPr lang="en-IN"/>
          </a:p>
        </p:txBody>
      </p:sp>
    </p:spTree>
    <p:extLst>
      <p:ext uri="{BB962C8B-B14F-4D97-AF65-F5344CB8AC3E}">
        <p14:creationId xmlns:p14="http://schemas.microsoft.com/office/powerpoint/2010/main" val="2115284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461C-6E57-4751-BA72-9BDF0B7367BC}"/>
              </a:ext>
            </a:extLst>
          </p:cNvPr>
          <p:cNvSpPr>
            <a:spLocks noGrp="1"/>
          </p:cNvSpPr>
          <p:nvPr>
            <p:ph type="title"/>
          </p:nvPr>
        </p:nvSpPr>
        <p:spPr>
          <a:xfrm>
            <a:off x="831463" y="543821"/>
            <a:ext cx="8750300" cy="1139825"/>
          </a:xfrm>
          <a:prstGeom prst="rect">
            <a:avLst/>
          </a:prstGeom>
        </p:spPr>
        <p:txBody>
          <a:bodyPr/>
          <a:lstStyle/>
          <a:p>
            <a:r>
              <a:rPr lang="en-IN" dirty="0"/>
              <a:t>References</a:t>
            </a:r>
          </a:p>
        </p:txBody>
      </p:sp>
      <p:sp>
        <p:nvSpPr>
          <p:cNvPr id="3" name="Content Placeholder 2">
            <a:extLst>
              <a:ext uri="{FF2B5EF4-FFF2-40B4-BE49-F238E27FC236}">
                <a16:creationId xmlns:a16="http://schemas.microsoft.com/office/drawing/2014/main" id="{8E41F0E5-75FC-47ED-9C74-FE9023840B9F}"/>
              </a:ext>
            </a:extLst>
          </p:cNvPr>
          <p:cNvSpPr>
            <a:spLocks noGrp="1"/>
          </p:cNvSpPr>
          <p:nvPr>
            <p:ph idx="1"/>
          </p:nvPr>
        </p:nvSpPr>
        <p:spPr>
          <a:xfrm>
            <a:off x="485775" y="1683646"/>
            <a:ext cx="8750300" cy="4996554"/>
          </a:xfrm>
        </p:spPr>
        <p:txBody>
          <a:bodyPr/>
          <a:lstStyle/>
          <a:p>
            <a:r>
              <a:rPr lang="en-IN" sz="2000" dirty="0"/>
              <a:t>A. </a:t>
            </a:r>
            <a:r>
              <a:rPr lang="en-IN" sz="2000" dirty="0" err="1"/>
              <a:t>Dosovitskiy</a:t>
            </a:r>
            <a:r>
              <a:rPr lang="en-IN" sz="2000" dirty="0"/>
              <a:t>, P. </a:t>
            </a:r>
            <a:r>
              <a:rPr lang="en-IN" sz="2000" dirty="0" err="1"/>
              <a:t>Fischery</a:t>
            </a:r>
            <a:r>
              <a:rPr lang="en-IN" sz="2000" dirty="0"/>
              <a:t>, E. </a:t>
            </a:r>
            <a:r>
              <a:rPr lang="en-IN" sz="2000" dirty="0" err="1"/>
              <a:t>Ilg</a:t>
            </a:r>
            <a:r>
              <a:rPr lang="en-IN" sz="2000" dirty="0"/>
              <a:t>, P. </a:t>
            </a:r>
            <a:r>
              <a:rPr lang="en-IN" sz="2000" dirty="0" err="1"/>
              <a:t>H¨ausser</a:t>
            </a:r>
            <a:r>
              <a:rPr lang="en-IN" sz="2000" dirty="0"/>
              <a:t>, C. </a:t>
            </a:r>
            <a:r>
              <a:rPr lang="en-IN" sz="2000" dirty="0" err="1"/>
              <a:t>Hazırbas</a:t>
            </a:r>
            <a:r>
              <a:rPr lang="en-IN" sz="2000" dirty="0"/>
              <a:t>¸, V. </a:t>
            </a:r>
            <a:r>
              <a:rPr lang="en-IN" sz="2000" dirty="0" err="1"/>
              <a:t>Golkov</a:t>
            </a:r>
            <a:r>
              <a:rPr lang="en-IN" sz="2000" dirty="0"/>
              <a:t>, P. </a:t>
            </a:r>
            <a:r>
              <a:rPr lang="en-IN" sz="2000" dirty="0" err="1"/>
              <a:t>Smagt</a:t>
            </a:r>
            <a:r>
              <a:rPr lang="en-IN" sz="2000" dirty="0"/>
              <a:t>, D. </a:t>
            </a:r>
            <a:r>
              <a:rPr lang="en-IN" sz="2000" dirty="0" err="1"/>
              <a:t>Cremers</a:t>
            </a:r>
            <a:r>
              <a:rPr lang="en-IN" sz="2000" dirty="0"/>
              <a:t>, T. </a:t>
            </a:r>
            <a:r>
              <a:rPr lang="en-IN" sz="2000" dirty="0" err="1"/>
              <a:t>Brox</a:t>
            </a:r>
            <a:r>
              <a:rPr lang="en-IN" sz="2000" dirty="0"/>
              <a:t>: </a:t>
            </a:r>
            <a:r>
              <a:rPr lang="en-GB" sz="2000" i="1" dirty="0" err="1"/>
              <a:t>FlowNet</a:t>
            </a:r>
            <a:r>
              <a:rPr lang="en-GB" sz="2000" i="1" dirty="0"/>
              <a:t>: Learning Optical Flow with Convolutional Networks.</a:t>
            </a:r>
            <a:endParaRPr lang="en-IN" sz="2000" i="1" dirty="0"/>
          </a:p>
          <a:p>
            <a:r>
              <a:rPr lang="en-IN" sz="2000" dirty="0" err="1"/>
              <a:t>Ujjwalkaran</a:t>
            </a:r>
            <a:r>
              <a:rPr lang="en-IN" sz="2000" dirty="0"/>
              <a:t>: ‘</a:t>
            </a:r>
            <a:r>
              <a:rPr lang="en-GB" sz="2000" i="1" dirty="0"/>
              <a:t>An Intuitive Explanation of Convolutional Neural Networks</a:t>
            </a:r>
            <a:r>
              <a:rPr lang="en-GB" sz="2000" dirty="0"/>
              <a:t>’: </a:t>
            </a:r>
            <a:r>
              <a:rPr lang="en-IN" sz="2000" dirty="0">
                <a:solidFill>
                  <a:schemeClr val="accent2"/>
                </a:solidFill>
                <a:hlinkClick r:id="rId2">
                  <a:extLst>
                    <a:ext uri="{A12FA001-AC4F-418D-AE19-62706E023703}">
                      <ahyp:hlinkClr xmlns:ahyp="http://schemas.microsoft.com/office/drawing/2018/hyperlinkcolor" val="tx"/>
                    </a:ext>
                  </a:extLst>
                </a:hlinkClick>
              </a:rPr>
              <a:t>https://ujjwalkarn.me/2016/08/11/intuitive-explanation-convnets/</a:t>
            </a:r>
            <a:endParaRPr lang="en-IN" sz="2000" dirty="0">
              <a:solidFill>
                <a:schemeClr val="accent2"/>
              </a:solidFill>
            </a:endParaRPr>
          </a:p>
          <a:p>
            <a:r>
              <a:rPr lang="en-GB" sz="2000" dirty="0"/>
              <a:t>D. P. </a:t>
            </a:r>
            <a:r>
              <a:rPr lang="en-GB" sz="2000" dirty="0" err="1"/>
              <a:t>Kingma</a:t>
            </a:r>
            <a:r>
              <a:rPr lang="en-GB" sz="2000" dirty="0"/>
              <a:t> and J. Ba. Adam: </a:t>
            </a:r>
            <a:r>
              <a:rPr lang="en-GB" sz="2000" i="1" dirty="0"/>
              <a:t>A method for stochastic </a:t>
            </a:r>
            <a:r>
              <a:rPr lang="en-IN" sz="2000" i="1" dirty="0"/>
              <a:t>optimization</a:t>
            </a:r>
            <a:r>
              <a:rPr lang="en-IN" sz="2000" dirty="0"/>
              <a:t>. In ICLR, 2015.</a:t>
            </a:r>
          </a:p>
          <a:p>
            <a:r>
              <a:rPr lang="en-IN" sz="2000" dirty="0"/>
              <a:t> </a:t>
            </a:r>
            <a:r>
              <a:rPr lang="en-GB" sz="2000" dirty="0"/>
              <a:t>T. </a:t>
            </a:r>
            <a:r>
              <a:rPr lang="en-GB" sz="2000" dirty="0" err="1"/>
              <a:t>Brox</a:t>
            </a:r>
            <a:r>
              <a:rPr lang="en-GB" sz="2000" dirty="0"/>
              <a:t> and J. Malik. </a:t>
            </a:r>
            <a:r>
              <a:rPr lang="en-GB" sz="2000" i="1" dirty="0"/>
              <a:t>Large displacement optical flow: descriptor matching in variational motion estimation</a:t>
            </a:r>
            <a:r>
              <a:rPr lang="en-GB" sz="2000" dirty="0"/>
              <a:t>. PAMI, </a:t>
            </a:r>
            <a:r>
              <a:rPr lang="en-IN" sz="2000" dirty="0"/>
              <a:t>33(3):500–513, 2011</a:t>
            </a:r>
          </a:p>
          <a:p>
            <a:r>
              <a:rPr lang="en-IN" sz="2000" dirty="0"/>
              <a:t>M. </a:t>
            </a:r>
            <a:r>
              <a:rPr lang="en-IN" sz="2000" dirty="0" err="1"/>
              <a:t>Leordeanu</a:t>
            </a:r>
            <a:r>
              <a:rPr lang="en-IN" sz="2000" dirty="0"/>
              <a:t>, R. </a:t>
            </a:r>
            <a:r>
              <a:rPr lang="en-IN" sz="2000" dirty="0" err="1"/>
              <a:t>Sukthankar</a:t>
            </a:r>
            <a:r>
              <a:rPr lang="en-IN" sz="2000" dirty="0"/>
              <a:t>, and C. </a:t>
            </a:r>
            <a:r>
              <a:rPr lang="en-IN" sz="2000" dirty="0" err="1"/>
              <a:t>Sminchisescu</a:t>
            </a:r>
            <a:r>
              <a:rPr lang="en-IN" sz="2000" dirty="0"/>
              <a:t>. </a:t>
            </a:r>
            <a:r>
              <a:rPr lang="en-IN" sz="2000" i="1" dirty="0"/>
              <a:t>Efficient </a:t>
            </a:r>
            <a:r>
              <a:rPr lang="en-GB" sz="2000" i="1" dirty="0"/>
              <a:t>closed-form solution to generalized boundary detection</a:t>
            </a:r>
            <a:r>
              <a:rPr lang="en-GB" sz="2000" dirty="0"/>
              <a:t>. </a:t>
            </a:r>
            <a:r>
              <a:rPr lang="fr-FR" sz="2000" dirty="0"/>
              <a:t>ECCV’12.</a:t>
            </a:r>
          </a:p>
          <a:p>
            <a:r>
              <a:rPr lang="en-GB" sz="2000" dirty="0"/>
              <a:t>A. </a:t>
            </a:r>
            <a:r>
              <a:rPr lang="en-GB" sz="2000" dirty="0" err="1"/>
              <a:t>Dosovitskiy</a:t>
            </a:r>
            <a:r>
              <a:rPr lang="en-GB" sz="2000" dirty="0"/>
              <a:t>, J. T. </a:t>
            </a:r>
            <a:r>
              <a:rPr lang="en-GB" sz="2000" dirty="0" err="1"/>
              <a:t>Springenberg</a:t>
            </a:r>
            <a:r>
              <a:rPr lang="en-GB" sz="2000" dirty="0"/>
              <a:t>, and T. </a:t>
            </a:r>
            <a:r>
              <a:rPr lang="en-GB" sz="2000" dirty="0" err="1"/>
              <a:t>Brox</a:t>
            </a:r>
            <a:r>
              <a:rPr lang="en-GB" sz="2000" dirty="0"/>
              <a:t>. </a:t>
            </a:r>
            <a:r>
              <a:rPr lang="en-GB" sz="2000" i="1" dirty="0"/>
              <a:t>Learning to generate chairs with convolutional neural networks</a:t>
            </a:r>
            <a:r>
              <a:rPr lang="en-GB" sz="2000" dirty="0"/>
              <a:t>. In </a:t>
            </a:r>
            <a:r>
              <a:rPr lang="en-IN" sz="2000" dirty="0"/>
              <a:t>CVPR, 2015</a:t>
            </a:r>
            <a:endParaRPr lang="en-IN" sz="1800" dirty="0"/>
          </a:p>
        </p:txBody>
      </p:sp>
      <p:sp>
        <p:nvSpPr>
          <p:cNvPr id="6" name="Date Placeholder 5">
            <a:extLst>
              <a:ext uri="{FF2B5EF4-FFF2-40B4-BE49-F238E27FC236}">
                <a16:creationId xmlns:a16="http://schemas.microsoft.com/office/drawing/2014/main" id="{97B4F134-C6FA-41C9-8AD1-A0F34F593170}"/>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F79730-4F19-4F93-8FFA-268265EFCF1F}"/>
              </a:ext>
            </a:extLst>
          </p:cNvPr>
          <p:cNvSpPr>
            <a:spLocks noGrp="1"/>
          </p:cNvSpPr>
          <p:nvPr>
            <p:ph type="sldNum" sz="quarter" idx="4"/>
          </p:nvPr>
        </p:nvSpPr>
        <p:spPr/>
        <p:txBody>
          <a:bodyPr/>
          <a:lstStyle/>
          <a:p>
            <a:fld id="{C0136B3D-7A43-42B4-83F4-164C9360A025}" type="slidenum">
              <a:rPr lang="en-IN" smtClean="0"/>
              <a:t>36</a:t>
            </a:fld>
            <a:endParaRPr lang="en-IN"/>
          </a:p>
        </p:txBody>
      </p:sp>
    </p:spTree>
    <p:extLst>
      <p:ext uri="{BB962C8B-B14F-4D97-AF65-F5344CB8AC3E}">
        <p14:creationId xmlns:p14="http://schemas.microsoft.com/office/powerpoint/2010/main" val="3796719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139BC7-DF8A-4960-AC13-83F34D8AC117}"/>
              </a:ext>
            </a:extLst>
          </p:cNvPr>
          <p:cNvSpPr>
            <a:spLocks noGrp="1"/>
          </p:cNvSpPr>
          <p:nvPr>
            <p:ph idx="1"/>
          </p:nvPr>
        </p:nvSpPr>
        <p:spPr>
          <a:xfrm>
            <a:off x="485775" y="1929546"/>
            <a:ext cx="8750300" cy="4066808"/>
          </a:xfrm>
        </p:spPr>
        <p:txBody>
          <a:bodyPr/>
          <a:lstStyle/>
          <a:p>
            <a:r>
              <a:rPr lang="en-GB" dirty="0"/>
              <a:t>Convolutional neural networks - method of choice in many fields of computer vision.</a:t>
            </a:r>
          </a:p>
          <a:p>
            <a:pPr lvl="1"/>
            <a:r>
              <a:rPr lang="en-GB" dirty="0"/>
              <a:t>Classification</a:t>
            </a:r>
          </a:p>
          <a:p>
            <a:pPr lvl="1"/>
            <a:r>
              <a:rPr lang="en-GB" dirty="0"/>
              <a:t>Semantic segmentation</a:t>
            </a:r>
          </a:p>
          <a:p>
            <a:endParaRPr lang="en-GB" dirty="0"/>
          </a:p>
          <a:p>
            <a:r>
              <a:rPr lang="en-IN" dirty="0"/>
              <a:t>Train CNNs end to-</a:t>
            </a:r>
            <a:r>
              <a:rPr lang="en-GB" dirty="0"/>
              <a:t>end to learn predicting the optical flow field from a pair </a:t>
            </a:r>
            <a:r>
              <a:rPr lang="en-IN" dirty="0"/>
              <a:t>of images</a:t>
            </a:r>
          </a:p>
          <a:p>
            <a:endParaRPr lang="en-IN" dirty="0"/>
          </a:p>
          <a:p>
            <a:r>
              <a:rPr lang="en-IN" dirty="0"/>
              <a:t>E</a:t>
            </a:r>
            <a:r>
              <a:rPr lang="en-GB" dirty="0" err="1"/>
              <a:t>xisting</a:t>
            </a:r>
            <a:r>
              <a:rPr lang="en-GB" dirty="0"/>
              <a:t> ground truth data sets are not large enough for training,</a:t>
            </a:r>
          </a:p>
          <a:p>
            <a:pPr lvl="1"/>
            <a:r>
              <a:rPr lang="en-GB" dirty="0"/>
              <a:t> generate a large synthetic Flying Chairs </a:t>
            </a:r>
            <a:r>
              <a:rPr lang="en-IN" dirty="0"/>
              <a:t>dataset.</a:t>
            </a:r>
          </a:p>
          <a:p>
            <a:endParaRPr lang="en-IN" dirty="0"/>
          </a:p>
        </p:txBody>
      </p:sp>
      <p:sp>
        <p:nvSpPr>
          <p:cNvPr id="3" name="Date Placeholder 2">
            <a:extLst>
              <a:ext uri="{FF2B5EF4-FFF2-40B4-BE49-F238E27FC236}">
                <a16:creationId xmlns:a16="http://schemas.microsoft.com/office/drawing/2014/main" id="{8AE23FDA-719C-413E-BA80-DB792DBBEA73}"/>
              </a:ext>
            </a:extLst>
          </p:cNvPr>
          <p:cNvSpPr>
            <a:spLocks noGrp="1"/>
          </p:cNvSpPr>
          <p:nvPr>
            <p:ph type="dt" sz="half" idx="10"/>
          </p:nvPr>
        </p:nvSpPr>
        <p:spPr/>
        <p:txBody>
          <a:bodyPr/>
          <a:lstStyle/>
          <a:p>
            <a:pPr>
              <a:defRPr/>
            </a:pPr>
            <a:r>
              <a:rPr lang="en-US"/>
              <a:t>30.06.2020</a:t>
            </a:r>
            <a:endParaRPr lang="de-DE"/>
          </a:p>
        </p:txBody>
      </p:sp>
      <p:sp>
        <p:nvSpPr>
          <p:cNvPr id="4" name="Title 3">
            <a:extLst>
              <a:ext uri="{FF2B5EF4-FFF2-40B4-BE49-F238E27FC236}">
                <a16:creationId xmlns:a16="http://schemas.microsoft.com/office/drawing/2014/main" id="{B98AA2B2-1520-4517-A4ED-2C1164104C9A}"/>
              </a:ext>
            </a:extLst>
          </p:cNvPr>
          <p:cNvSpPr>
            <a:spLocks noGrp="1"/>
          </p:cNvSpPr>
          <p:nvPr>
            <p:ph type="title"/>
          </p:nvPr>
        </p:nvSpPr>
        <p:spPr>
          <a:xfrm>
            <a:off x="850900" y="627307"/>
            <a:ext cx="8385175" cy="741883"/>
          </a:xfrm>
        </p:spPr>
        <p:txBody>
          <a:bodyPr/>
          <a:lstStyle/>
          <a:p>
            <a:r>
              <a:rPr lang="en-IN" dirty="0"/>
              <a:t>Motivation</a:t>
            </a:r>
          </a:p>
        </p:txBody>
      </p:sp>
      <p:sp>
        <p:nvSpPr>
          <p:cNvPr id="5" name="Slide Number Placeholder 4">
            <a:extLst>
              <a:ext uri="{FF2B5EF4-FFF2-40B4-BE49-F238E27FC236}">
                <a16:creationId xmlns:a16="http://schemas.microsoft.com/office/drawing/2014/main" id="{AB892ED8-6B92-4FCD-827A-BBA8B5335022}"/>
              </a:ext>
            </a:extLst>
          </p:cNvPr>
          <p:cNvSpPr>
            <a:spLocks noGrp="1"/>
          </p:cNvSpPr>
          <p:nvPr>
            <p:ph type="sldNum" sz="quarter" idx="4"/>
          </p:nvPr>
        </p:nvSpPr>
        <p:spPr/>
        <p:txBody>
          <a:bodyPr/>
          <a:lstStyle/>
          <a:p>
            <a:fld id="{C0136B3D-7A43-42B4-83F4-164C9360A025}" type="slidenum">
              <a:rPr lang="en-IN" smtClean="0"/>
              <a:t>4</a:t>
            </a:fld>
            <a:endParaRPr lang="en-IN"/>
          </a:p>
        </p:txBody>
      </p:sp>
    </p:spTree>
    <p:extLst>
      <p:ext uri="{BB962C8B-B14F-4D97-AF65-F5344CB8AC3E}">
        <p14:creationId xmlns:p14="http://schemas.microsoft.com/office/powerpoint/2010/main" val="15364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189-B7F8-479E-A68E-E77506EE3A66}"/>
              </a:ext>
            </a:extLst>
          </p:cNvPr>
          <p:cNvSpPr>
            <a:spLocks noGrp="1"/>
          </p:cNvSpPr>
          <p:nvPr>
            <p:ph type="title"/>
          </p:nvPr>
        </p:nvSpPr>
        <p:spPr>
          <a:xfrm>
            <a:off x="801659" y="662940"/>
            <a:ext cx="8750300" cy="751523"/>
          </a:xfrm>
          <a:prstGeom prst="rect">
            <a:avLst/>
          </a:prstGeom>
        </p:spPr>
        <p:txBody>
          <a:bodyPr/>
          <a:lstStyle/>
          <a:p>
            <a:r>
              <a:rPr lang="en-IN" dirty="0"/>
              <a:t>Outline</a:t>
            </a:r>
          </a:p>
        </p:txBody>
      </p:sp>
      <p:sp>
        <p:nvSpPr>
          <p:cNvPr id="3" name="Content Placeholder 2">
            <a:extLst>
              <a:ext uri="{FF2B5EF4-FFF2-40B4-BE49-F238E27FC236}">
                <a16:creationId xmlns:a16="http://schemas.microsoft.com/office/drawing/2014/main" id="{F638B1C8-B425-4E2F-916E-1E328D982767}"/>
              </a:ext>
            </a:extLst>
          </p:cNvPr>
          <p:cNvSpPr>
            <a:spLocks noGrp="1"/>
          </p:cNvSpPr>
          <p:nvPr>
            <p:ph idx="1"/>
          </p:nvPr>
        </p:nvSpPr>
        <p:spPr>
          <a:xfrm>
            <a:off x="485775" y="1749959"/>
            <a:ext cx="8750300" cy="4514850"/>
          </a:xfrm>
        </p:spPr>
        <p:txBody>
          <a:bodyPr/>
          <a:lstStyle/>
          <a:p>
            <a:r>
              <a:rPr lang="en-IN" sz="1800" dirty="0">
                <a:solidFill>
                  <a:schemeClr val="bg2"/>
                </a:solidFill>
              </a:rPr>
              <a:t>Motivation</a:t>
            </a:r>
          </a:p>
          <a:p>
            <a:endParaRPr lang="en-IN" sz="1800" dirty="0"/>
          </a:p>
          <a:p>
            <a:r>
              <a:rPr lang="en-IN" sz="1800" dirty="0"/>
              <a:t>Approach</a:t>
            </a:r>
          </a:p>
          <a:p>
            <a:endParaRPr lang="en-IN" sz="1800" dirty="0"/>
          </a:p>
          <a:p>
            <a:r>
              <a:rPr lang="en-IN" sz="1800" dirty="0">
                <a:solidFill>
                  <a:schemeClr val="bg2"/>
                </a:solidFill>
              </a:rPr>
              <a:t>Network Architectures</a:t>
            </a:r>
          </a:p>
          <a:p>
            <a:endParaRPr lang="en-IN" sz="1800" dirty="0">
              <a:solidFill>
                <a:schemeClr val="bg2"/>
              </a:solidFill>
            </a:endParaRPr>
          </a:p>
          <a:p>
            <a:r>
              <a:rPr lang="en-IN" sz="1800" dirty="0">
                <a:solidFill>
                  <a:schemeClr val="bg2"/>
                </a:solidFill>
              </a:rPr>
              <a:t>Training Data</a:t>
            </a:r>
          </a:p>
          <a:p>
            <a:endParaRPr lang="en-IN" sz="1800" dirty="0">
              <a:solidFill>
                <a:schemeClr val="bg2"/>
              </a:solidFill>
            </a:endParaRPr>
          </a:p>
          <a:p>
            <a:r>
              <a:rPr lang="en-IN" sz="1800" dirty="0">
                <a:solidFill>
                  <a:schemeClr val="bg2"/>
                </a:solidFill>
              </a:rPr>
              <a:t>Experiments</a:t>
            </a:r>
          </a:p>
          <a:p>
            <a:endParaRPr lang="en-IN" sz="1800" dirty="0">
              <a:solidFill>
                <a:schemeClr val="bg2"/>
              </a:solidFill>
            </a:endParaRPr>
          </a:p>
          <a:p>
            <a:r>
              <a:rPr lang="en-IN" sz="1800" dirty="0">
                <a:solidFill>
                  <a:schemeClr val="bg2"/>
                </a:solidFill>
              </a:rPr>
              <a:t>Results and Discussion</a:t>
            </a:r>
          </a:p>
          <a:p>
            <a:endParaRPr lang="en-IN" sz="1800" dirty="0">
              <a:solidFill>
                <a:schemeClr val="bg2"/>
              </a:solidFill>
            </a:endParaRPr>
          </a:p>
          <a:p>
            <a:r>
              <a:rPr lang="en-IN" sz="1800" dirty="0">
                <a:solidFill>
                  <a:schemeClr val="bg2"/>
                </a:solidFill>
              </a:rPr>
              <a:t>Conclusion</a:t>
            </a:r>
          </a:p>
        </p:txBody>
      </p:sp>
      <p:sp>
        <p:nvSpPr>
          <p:cNvPr id="6" name="Date Placeholder 5">
            <a:extLst>
              <a:ext uri="{FF2B5EF4-FFF2-40B4-BE49-F238E27FC236}">
                <a16:creationId xmlns:a16="http://schemas.microsoft.com/office/drawing/2014/main" id="{3EECFE7D-C7A0-4446-9414-21E5FAEF04CA}"/>
              </a:ext>
            </a:extLst>
          </p:cNvPr>
          <p:cNvSpPr>
            <a:spLocks noGrp="1"/>
          </p:cNvSpPr>
          <p:nvPr>
            <p:ph type="dt" sz="half" idx="10"/>
          </p:nvPr>
        </p:nvSpPr>
        <p:spPr/>
        <p:txBody>
          <a:bodyPr/>
          <a:lstStyle/>
          <a:p>
            <a:pPr>
              <a:defRPr/>
            </a:pPr>
            <a:r>
              <a:rPr lang="en-US"/>
              <a:t>30.06.2020</a:t>
            </a:r>
            <a:endParaRPr lang="de-DE"/>
          </a:p>
        </p:txBody>
      </p:sp>
      <p:sp>
        <p:nvSpPr>
          <p:cNvPr id="7" name="Slide Number Placeholder 6">
            <a:extLst>
              <a:ext uri="{FF2B5EF4-FFF2-40B4-BE49-F238E27FC236}">
                <a16:creationId xmlns:a16="http://schemas.microsoft.com/office/drawing/2014/main" id="{95C7476D-2C46-4C04-AC06-B440F5D6388A}"/>
              </a:ext>
            </a:extLst>
          </p:cNvPr>
          <p:cNvSpPr>
            <a:spLocks noGrp="1"/>
          </p:cNvSpPr>
          <p:nvPr>
            <p:ph type="sldNum" sz="quarter" idx="4"/>
          </p:nvPr>
        </p:nvSpPr>
        <p:spPr/>
        <p:txBody>
          <a:bodyPr/>
          <a:lstStyle/>
          <a:p>
            <a:fld id="{C0136B3D-7A43-42B4-83F4-164C9360A025}" type="slidenum">
              <a:rPr lang="en-IN" smtClean="0"/>
              <a:t>5</a:t>
            </a:fld>
            <a:endParaRPr lang="en-IN"/>
          </a:p>
        </p:txBody>
      </p:sp>
    </p:spTree>
    <p:extLst>
      <p:ext uri="{BB962C8B-B14F-4D97-AF65-F5344CB8AC3E}">
        <p14:creationId xmlns:p14="http://schemas.microsoft.com/office/powerpoint/2010/main" val="3757768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46D3-7195-4381-B5BF-1E4B36CC573D}"/>
              </a:ext>
            </a:extLst>
          </p:cNvPr>
          <p:cNvSpPr>
            <a:spLocks noGrp="1"/>
          </p:cNvSpPr>
          <p:nvPr>
            <p:ph type="title"/>
          </p:nvPr>
        </p:nvSpPr>
        <p:spPr>
          <a:xfrm>
            <a:off x="913129" y="624840"/>
            <a:ext cx="8750300" cy="789623"/>
          </a:xfrm>
          <a:prstGeom prst="rect">
            <a:avLst/>
          </a:prstGeom>
        </p:spPr>
        <p:txBody>
          <a:bodyPr/>
          <a:lstStyle/>
          <a:p>
            <a:r>
              <a:rPr lang="en-IN" dirty="0"/>
              <a:t>Neural networks which learn to estimate optical flow</a:t>
            </a:r>
          </a:p>
        </p:txBody>
      </p:sp>
      <p:pic>
        <p:nvPicPr>
          <p:cNvPr id="7" name="Picture 6">
            <a:extLst>
              <a:ext uri="{FF2B5EF4-FFF2-40B4-BE49-F238E27FC236}">
                <a16:creationId xmlns:a16="http://schemas.microsoft.com/office/drawing/2014/main" id="{36F2052E-2089-4F73-9B43-B71E4F0C81FA}"/>
              </a:ext>
            </a:extLst>
          </p:cNvPr>
          <p:cNvPicPr>
            <a:picLocks noChangeAspect="1"/>
          </p:cNvPicPr>
          <p:nvPr/>
        </p:nvPicPr>
        <p:blipFill rotWithShape="1">
          <a:blip r:embed="rId3">
            <a:extLst>
              <a:ext uri="{28A0092B-C50C-407E-A947-70E740481C1C}">
                <a14:useLocalDpi xmlns:a14="http://schemas.microsoft.com/office/drawing/2010/main" val="0"/>
              </a:ext>
            </a:extLst>
          </a:blip>
          <a:srcRect l="2730" t="4584" r="2085" b="2840"/>
          <a:stretch/>
        </p:blipFill>
        <p:spPr>
          <a:xfrm>
            <a:off x="5754271" y="2616003"/>
            <a:ext cx="3636645" cy="2292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9E9A65BF-D471-4FC0-A4F7-153BE9281F52}"/>
              </a:ext>
            </a:extLst>
          </p:cNvPr>
          <p:cNvSpPr>
            <a:spLocks noGrp="1"/>
          </p:cNvSpPr>
          <p:nvPr>
            <p:ph type="dt" sz="half" idx="10"/>
          </p:nvPr>
        </p:nvSpPr>
        <p:spPr/>
        <p:txBody>
          <a:bodyPr/>
          <a:lstStyle/>
          <a:p>
            <a:pPr>
              <a:defRPr/>
            </a:pPr>
            <a:r>
              <a:rPr lang="en-US"/>
              <a:t>30.06.2020</a:t>
            </a:r>
            <a:endParaRPr lang="de-DE"/>
          </a:p>
        </p:txBody>
      </p:sp>
      <p:sp>
        <p:nvSpPr>
          <p:cNvPr id="6" name="Slide Number Placeholder 5">
            <a:extLst>
              <a:ext uri="{FF2B5EF4-FFF2-40B4-BE49-F238E27FC236}">
                <a16:creationId xmlns:a16="http://schemas.microsoft.com/office/drawing/2014/main" id="{98FA697D-9573-4D18-B7A1-CB83BEF810C3}"/>
              </a:ext>
            </a:extLst>
          </p:cNvPr>
          <p:cNvSpPr>
            <a:spLocks noGrp="1"/>
          </p:cNvSpPr>
          <p:nvPr>
            <p:ph type="sldNum" sz="quarter" idx="4"/>
          </p:nvPr>
        </p:nvSpPr>
        <p:spPr/>
        <p:txBody>
          <a:bodyPr/>
          <a:lstStyle/>
          <a:p>
            <a:fld id="{C0136B3D-7A43-42B4-83F4-164C9360A025}" type="slidenum">
              <a:rPr lang="en-IN" smtClean="0"/>
              <a:t>6</a:t>
            </a:fld>
            <a:endParaRPr lang="en-IN" dirty="0"/>
          </a:p>
        </p:txBody>
      </p:sp>
      <p:sp>
        <p:nvSpPr>
          <p:cNvPr id="8" name="TextBox 7">
            <a:extLst>
              <a:ext uri="{FF2B5EF4-FFF2-40B4-BE49-F238E27FC236}">
                <a16:creationId xmlns:a16="http://schemas.microsoft.com/office/drawing/2014/main" id="{599C4569-9E32-4122-948A-EF29C7D400F0}"/>
              </a:ext>
            </a:extLst>
          </p:cNvPr>
          <p:cNvSpPr txBox="1"/>
          <p:nvPr/>
        </p:nvSpPr>
        <p:spPr>
          <a:xfrm>
            <a:off x="802931" y="1999159"/>
            <a:ext cx="4485348" cy="4216539"/>
          </a:xfrm>
          <a:prstGeom prst="rect">
            <a:avLst/>
          </a:prstGeom>
          <a:noFill/>
        </p:spPr>
        <p:txBody>
          <a:bodyPr wrap="square" rtlCol="0">
            <a:spAutoFit/>
          </a:bodyPr>
          <a:lstStyle/>
          <a:p>
            <a:pPr marL="342900" indent="-342900">
              <a:buFont typeface="Wingdings" panose="05000000000000000000" pitchFamily="2" charset="2"/>
              <a:buChar char="Ø"/>
            </a:pPr>
            <a:r>
              <a:rPr lang="en-GB" sz="2000" dirty="0"/>
              <a:t>Learn image representations as well as match them at different locations in the two images.</a:t>
            </a:r>
          </a:p>
          <a:p>
            <a:pPr marL="342900" indent="-342900">
              <a:buFont typeface="Wingdings" panose="05000000000000000000" pitchFamily="2" charset="2"/>
              <a:buChar char="Ø"/>
            </a:pPr>
            <a:endParaRPr lang="en-GB" sz="2000" dirty="0"/>
          </a:p>
          <a:p>
            <a:pPr marL="342900" indent="-342900">
              <a:buFont typeface="Wingdings" panose="05000000000000000000" pitchFamily="2" charset="2"/>
              <a:buChar char="Ø"/>
            </a:pPr>
            <a:r>
              <a:rPr lang="en-GB" sz="2000" dirty="0"/>
              <a:t>Provided a correlation layer – matching capabilities</a:t>
            </a:r>
          </a:p>
          <a:p>
            <a:pPr marL="342900" indent="-342900">
              <a:buFont typeface="Wingdings" panose="05000000000000000000" pitchFamily="2" charset="2"/>
              <a:buChar char="Ø"/>
            </a:pPr>
            <a:endParaRPr lang="en-GB" sz="2000" dirty="0"/>
          </a:p>
          <a:p>
            <a:pPr marL="342900" indent="-342900">
              <a:buFont typeface="Wingdings" panose="05000000000000000000" pitchFamily="2" charset="2"/>
              <a:buChar char="Ø"/>
            </a:pPr>
            <a:r>
              <a:rPr lang="en-GB" sz="2000" dirty="0"/>
              <a:t>The information is spatially compressed in a contractive part and then refined in an expanding part.</a:t>
            </a:r>
          </a:p>
          <a:p>
            <a:endParaRPr lang="en-GB" dirty="0"/>
          </a:p>
          <a:p>
            <a:endParaRPr lang="en-IN" dirty="0"/>
          </a:p>
        </p:txBody>
      </p:sp>
      <p:sp>
        <p:nvSpPr>
          <p:cNvPr id="9" name="TextBox 8">
            <a:extLst>
              <a:ext uri="{FF2B5EF4-FFF2-40B4-BE49-F238E27FC236}">
                <a16:creationId xmlns:a16="http://schemas.microsoft.com/office/drawing/2014/main" id="{736A1CD5-8EEE-4AB1-A608-ECCDCBB9FEF7}"/>
              </a:ext>
            </a:extLst>
          </p:cNvPr>
          <p:cNvSpPr txBox="1"/>
          <p:nvPr/>
        </p:nvSpPr>
        <p:spPr>
          <a:xfrm>
            <a:off x="5833919" y="5133210"/>
            <a:ext cx="3556997" cy="923330"/>
          </a:xfrm>
          <a:prstGeom prst="rect">
            <a:avLst/>
          </a:prstGeom>
          <a:noFill/>
        </p:spPr>
        <p:txBody>
          <a:bodyPr wrap="square" rtlCol="0">
            <a:spAutoFit/>
          </a:bodyPr>
          <a:lstStyle/>
          <a:p>
            <a:r>
              <a:rPr lang="en-IN" sz="1800" dirty="0"/>
              <a:t>Network consists of expanding and contracting part</a:t>
            </a:r>
          </a:p>
          <a:p>
            <a:r>
              <a:rPr lang="en-IN" sz="1800" b="1" dirty="0"/>
              <a:t>Author</a:t>
            </a:r>
            <a:r>
              <a:rPr lang="en-IN" sz="1800" dirty="0"/>
              <a:t>: Fischer et. al</a:t>
            </a:r>
            <a:endParaRPr lang="en-IN" dirty="0"/>
          </a:p>
        </p:txBody>
      </p:sp>
    </p:spTree>
    <p:extLst>
      <p:ext uri="{BB962C8B-B14F-4D97-AF65-F5344CB8AC3E}">
        <p14:creationId xmlns:p14="http://schemas.microsoft.com/office/powerpoint/2010/main" val="382759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11">
            <a:extLst>
              <a:ext uri="{FF2B5EF4-FFF2-40B4-BE49-F238E27FC236}">
                <a16:creationId xmlns:a16="http://schemas.microsoft.com/office/drawing/2014/main" id="{28F59DF2-41A9-4DBF-BA1A-978435D391BE}"/>
              </a:ext>
            </a:extLst>
          </p:cNvPr>
          <p:cNvSpPr>
            <a:spLocks noGrp="1" noChangeArrowheads="1"/>
          </p:cNvSpPr>
          <p:nvPr>
            <p:ph type="title"/>
          </p:nvPr>
        </p:nvSpPr>
        <p:spPr bwMode="auto">
          <a:xfrm>
            <a:off x="794543" y="593734"/>
            <a:ext cx="8132763" cy="755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de-DE" altLang="en-US" sz="2200" dirty="0">
                <a:solidFill>
                  <a:srgbClr val="1F3A45"/>
                </a:solidFill>
                <a:ea typeface="ＭＳ Ｐゴシック" panose="020B0600070205080204" pitchFamily="34" charset="-128"/>
              </a:rPr>
              <a:t>Optical Flow</a:t>
            </a:r>
          </a:p>
        </p:txBody>
      </p:sp>
      <p:sp>
        <p:nvSpPr>
          <p:cNvPr id="2053" name="Rectangle 13">
            <a:extLst>
              <a:ext uri="{FF2B5EF4-FFF2-40B4-BE49-F238E27FC236}">
                <a16:creationId xmlns:a16="http://schemas.microsoft.com/office/drawing/2014/main" id="{7B569EA7-5F40-4746-B629-F2D1B31C6301}"/>
              </a:ext>
            </a:extLst>
          </p:cNvPr>
          <p:cNvSpPr>
            <a:spLocks noGrp="1" noChangeArrowheads="1"/>
          </p:cNvSpPr>
          <p:nvPr>
            <p:ph type="body" sz="half" idx="1"/>
          </p:nvPr>
        </p:nvSpPr>
        <p:spPr bwMode="auto">
          <a:xfrm>
            <a:off x="790576" y="1642431"/>
            <a:ext cx="3461543" cy="4487862"/>
          </a:xfrm>
          <a:noFill/>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r>
              <a:rPr lang="en-GB" sz="2000" b="1" dirty="0"/>
              <a:t>Track the motion of objects across frames</a:t>
            </a:r>
            <a:r>
              <a:rPr lang="en-GB" sz="2000" dirty="0"/>
              <a:t> - predict position in the next frame</a:t>
            </a:r>
          </a:p>
          <a:p>
            <a:endParaRPr lang="en-GB" sz="2000" dirty="0"/>
          </a:p>
          <a:p>
            <a:r>
              <a:rPr lang="en-GB" sz="2000" dirty="0"/>
              <a:t>Assumption -  </a:t>
            </a:r>
            <a:r>
              <a:rPr lang="en-GB" sz="2000" dirty="0" err="1"/>
              <a:t>color</a:t>
            </a:r>
            <a:r>
              <a:rPr lang="en-GB" sz="2000" dirty="0"/>
              <a:t>/intensity of a pixel is invariant from one video frame to the next.</a:t>
            </a:r>
          </a:p>
          <a:p>
            <a:endParaRPr lang="de-DE" altLang="en-US" sz="1800" dirty="0">
              <a:solidFill>
                <a:srgbClr val="808080"/>
              </a:solidFill>
            </a:endParaRPr>
          </a:p>
        </p:txBody>
      </p:sp>
      <p:sp>
        <p:nvSpPr>
          <p:cNvPr id="2" name="Date Placeholder 1">
            <a:extLst>
              <a:ext uri="{FF2B5EF4-FFF2-40B4-BE49-F238E27FC236}">
                <a16:creationId xmlns:a16="http://schemas.microsoft.com/office/drawing/2014/main" id="{9667FCBB-E6DE-48B0-B5D7-9D62024B720A}"/>
              </a:ext>
            </a:extLst>
          </p:cNvPr>
          <p:cNvSpPr>
            <a:spLocks noGrp="1"/>
          </p:cNvSpPr>
          <p:nvPr>
            <p:ph type="dt" sz="half" idx="10"/>
          </p:nvPr>
        </p:nvSpPr>
        <p:spPr/>
        <p:txBody>
          <a:bodyPr/>
          <a:lstStyle/>
          <a:p>
            <a:pPr>
              <a:defRPr/>
            </a:pPr>
            <a:r>
              <a:rPr lang="en-US"/>
              <a:t>30.06.2020</a:t>
            </a:r>
            <a:endParaRPr lang="de-DE"/>
          </a:p>
        </p:txBody>
      </p:sp>
      <p:sp>
        <p:nvSpPr>
          <p:cNvPr id="3" name="Slide Number Placeholder 2">
            <a:extLst>
              <a:ext uri="{FF2B5EF4-FFF2-40B4-BE49-F238E27FC236}">
                <a16:creationId xmlns:a16="http://schemas.microsoft.com/office/drawing/2014/main" id="{70BC398C-64E4-44E7-857D-E6F79D2DF3CB}"/>
              </a:ext>
            </a:extLst>
          </p:cNvPr>
          <p:cNvSpPr>
            <a:spLocks noGrp="1"/>
          </p:cNvSpPr>
          <p:nvPr>
            <p:ph type="sldNum" sz="quarter" idx="4"/>
          </p:nvPr>
        </p:nvSpPr>
        <p:spPr/>
        <p:txBody>
          <a:bodyPr/>
          <a:lstStyle/>
          <a:p>
            <a:fld id="{C0136B3D-7A43-42B4-83F4-164C9360A025}" type="slidenum">
              <a:rPr lang="en-IN" smtClean="0"/>
              <a:t>7</a:t>
            </a:fld>
            <a:endParaRPr lang="en-IN"/>
          </a:p>
        </p:txBody>
      </p:sp>
      <p:pic>
        <p:nvPicPr>
          <p:cNvPr id="5" name="Picture 4">
            <a:extLst>
              <a:ext uri="{FF2B5EF4-FFF2-40B4-BE49-F238E27FC236}">
                <a16:creationId xmlns:a16="http://schemas.microsoft.com/office/drawing/2014/main" id="{8CB71916-BACC-40EE-8BA6-5F4A340C0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821" y="1801095"/>
            <a:ext cx="5166642" cy="2988274"/>
          </a:xfrm>
          <a:prstGeom prst="rect">
            <a:avLst/>
          </a:prstGeom>
        </p:spPr>
      </p:pic>
      <p:sp>
        <p:nvSpPr>
          <p:cNvPr id="6" name="TextBox 5">
            <a:extLst>
              <a:ext uri="{FF2B5EF4-FFF2-40B4-BE49-F238E27FC236}">
                <a16:creationId xmlns:a16="http://schemas.microsoft.com/office/drawing/2014/main" id="{B6C0A5D2-C519-4A97-8703-4CE9666147C5}"/>
              </a:ext>
            </a:extLst>
          </p:cNvPr>
          <p:cNvSpPr txBox="1"/>
          <p:nvPr/>
        </p:nvSpPr>
        <p:spPr>
          <a:xfrm>
            <a:off x="4806549" y="4875953"/>
            <a:ext cx="4670914" cy="646331"/>
          </a:xfrm>
          <a:prstGeom prst="rect">
            <a:avLst/>
          </a:prstGeom>
          <a:noFill/>
        </p:spPr>
        <p:txBody>
          <a:bodyPr wrap="square" rtlCol="0">
            <a:spAutoFit/>
          </a:bodyPr>
          <a:lstStyle/>
          <a:p>
            <a:r>
              <a:rPr lang="en-GB" sz="1200" dirty="0"/>
              <a:t>Sparse optical flow of traffic (Each arrow points in the direction of predicted flow of the corresponding pixel).</a:t>
            </a:r>
          </a:p>
          <a:p>
            <a:r>
              <a:rPr lang="en-GB" sz="1200" b="1" dirty="0"/>
              <a:t>Source: </a:t>
            </a:r>
            <a:r>
              <a:rPr lang="en-IN" sz="1200" dirty="0">
                <a:solidFill>
                  <a:schemeClr val="accent2"/>
                </a:solidFill>
              </a:rPr>
              <a:t>https://nanonets.com/blog/optical-flow/</a:t>
            </a:r>
            <a:endParaRPr lang="en-IN" sz="1200" b="1" dirty="0">
              <a:solidFill>
                <a:schemeClr val="accent2"/>
              </a:solidFill>
            </a:endParaRPr>
          </a:p>
        </p:txBody>
      </p:sp>
    </p:spTree>
    <p:extLst>
      <p:ext uri="{BB962C8B-B14F-4D97-AF65-F5344CB8AC3E}">
        <p14:creationId xmlns:p14="http://schemas.microsoft.com/office/powerpoint/2010/main" val="1110418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5403-423D-454F-B84D-7B8C3E9C127E}"/>
              </a:ext>
            </a:extLst>
          </p:cNvPr>
          <p:cNvSpPr>
            <a:spLocks noGrp="1"/>
          </p:cNvSpPr>
          <p:nvPr>
            <p:ph type="title"/>
          </p:nvPr>
        </p:nvSpPr>
        <p:spPr>
          <a:xfrm>
            <a:off x="812684" y="595214"/>
            <a:ext cx="8750300" cy="832572"/>
          </a:xfrm>
          <a:prstGeom prst="rect">
            <a:avLst/>
          </a:prstGeom>
        </p:spPr>
        <p:txBody>
          <a:bodyPr/>
          <a:lstStyle/>
          <a:p>
            <a:r>
              <a:rPr lang="en-IN" dirty="0"/>
              <a:t>Convolutional Neural Networks</a:t>
            </a:r>
            <a:br>
              <a:rPr lang="en-IN" dirty="0"/>
            </a:br>
            <a:endParaRPr lang="en-IN" dirty="0"/>
          </a:p>
        </p:txBody>
      </p:sp>
      <p:sp>
        <p:nvSpPr>
          <p:cNvPr id="12" name="Content Placeholder 11">
            <a:extLst>
              <a:ext uri="{FF2B5EF4-FFF2-40B4-BE49-F238E27FC236}">
                <a16:creationId xmlns:a16="http://schemas.microsoft.com/office/drawing/2014/main" id="{9C6374DA-98CA-4176-8734-A07F336047CB}"/>
              </a:ext>
            </a:extLst>
          </p:cNvPr>
          <p:cNvSpPr>
            <a:spLocks noGrp="1"/>
          </p:cNvSpPr>
          <p:nvPr>
            <p:ph idx="1"/>
          </p:nvPr>
        </p:nvSpPr>
        <p:spPr>
          <a:xfrm>
            <a:off x="485775" y="1595438"/>
            <a:ext cx="8750300" cy="1663151"/>
          </a:xfrm>
        </p:spPr>
        <p:txBody>
          <a:bodyPr/>
          <a:lstStyle/>
          <a:p>
            <a:r>
              <a:rPr lang="en-GB" sz="1800" dirty="0"/>
              <a:t> A </a:t>
            </a:r>
            <a:r>
              <a:rPr lang="en-GB" sz="1800" b="1" dirty="0"/>
              <a:t>convolutional neural network</a:t>
            </a:r>
            <a:r>
              <a:rPr lang="en-GB" sz="1800" dirty="0"/>
              <a:t> (</a:t>
            </a:r>
            <a:r>
              <a:rPr lang="en-GB" sz="1800" b="1" dirty="0"/>
              <a:t>CNN</a:t>
            </a:r>
            <a:r>
              <a:rPr lang="en-GB" sz="1800" dirty="0"/>
              <a:t>, or </a:t>
            </a:r>
            <a:r>
              <a:rPr lang="en-GB" sz="1800" b="1" dirty="0" err="1"/>
              <a:t>ConvNet</a:t>
            </a:r>
            <a:r>
              <a:rPr lang="en-GB" sz="1800" dirty="0"/>
              <a:t>) is a class of deep neural networks, most commonly applied to </a:t>
            </a:r>
            <a:r>
              <a:rPr lang="en-GB" sz="1800" dirty="0" err="1"/>
              <a:t>analyzing</a:t>
            </a:r>
            <a:r>
              <a:rPr lang="en-GB" sz="1800" dirty="0"/>
              <a:t> visual imagery.</a:t>
            </a:r>
          </a:p>
          <a:p>
            <a:endParaRPr lang="en-GB" sz="1800" dirty="0"/>
          </a:p>
          <a:p>
            <a:r>
              <a:rPr lang="en-GB" sz="1800" dirty="0"/>
              <a:t>There are four main operations in the </a:t>
            </a:r>
            <a:r>
              <a:rPr lang="en-GB" sz="1800" dirty="0" err="1"/>
              <a:t>ConvNet</a:t>
            </a:r>
            <a:r>
              <a:rPr lang="en-GB" sz="1800" dirty="0"/>
              <a:t>:</a:t>
            </a:r>
          </a:p>
          <a:p>
            <a:endParaRPr lang="en-IN" dirty="0"/>
          </a:p>
        </p:txBody>
      </p:sp>
      <p:pic>
        <p:nvPicPr>
          <p:cNvPr id="14" name="Picture 13">
            <a:extLst>
              <a:ext uri="{FF2B5EF4-FFF2-40B4-BE49-F238E27FC236}">
                <a16:creationId xmlns:a16="http://schemas.microsoft.com/office/drawing/2014/main" id="{900861F3-3255-46F2-98D0-7D702CC4F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15" y="3277317"/>
            <a:ext cx="9194569" cy="2190894"/>
          </a:xfrm>
          <a:prstGeom prst="rect">
            <a:avLst/>
          </a:prstGeom>
        </p:spPr>
      </p:pic>
      <p:grpSp>
        <p:nvGrpSpPr>
          <p:cNvPr id="7" name="Group 6">
            <a:extLst>
              <a:ext uri="{FF2B5EF4-FFF2-40B4-BE49-F238E27FC236}">
                <a16:creationId xmlns:a16="http://schemas.microsoft.com/office/drawing/2014/main" id="{2F9054FC-CC10-4495-9C4F-F5229A3BCB8F}"/>
              </a:ext>
            </a:extLst>
          </p:cNvPr>
          <p:cNvGrpSpPr/>
          <p:nvPr/>
        </p:nvGrpSpPr>
        <p:grpSpPr>
          <a:xfrm>
            <a:off x="2078095" y="3227811"/>
            <a:ext cx="250767" cy="261610"/>
            <a:chOff x="6986876" y="2559988"/>
            <a:chExt cx="250767" cy="261610"/>
          </a:xfrm>
        </p:grpSpPr>
        <p:sp>
          <p:nvSpPr>
            <p:cNvPr id="3" name="Oval 2">
              <a:extLst>
                <a:ext uri="{FF2B5EF4-FFF2-40B4-BE49-F238E27FC236}">
                  <a16:creationId xmlns:a16="http://schemas.microsoft.com/office/drawing/2014/main" id="{7F766F4F-9C1F-4728-AE15-5555CBA5112F}"/>
                </a:ext>
              </a:extLst>
            </p:cNvPr>
            <p:cNvSpPr/>
            <p:nvPr/>
          </p:nvSpPr>
          <p:spPr bwMode="auto">
            <a:xfrm>
              <a:off x="6996574" y="2570258"/>
              <a:ext cx="241069" cy="241069"/>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03288"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A3CD3223-6669-4179-8E55-A42C8D6E8DE5}"/>
                </a:ext>
              </a:extLst>
            </p:cNvPr>
            <p:cNvSpPr txBox="1"/>
            <p:nvPr/>
          </p:nvSpPr>
          <p:spPr>
            <a:xfrm>
              <a:off x="6986876" y="2559988"/>
              <a:ext cx="174567" cy="261610"/>
            </a:xfrm>
            <a:prstGeom prst="rect">
              <a:avLst/>
            </a:prstGeom>
            <a:noFill/>
          </p:spPr>
          <p:txBody>
            <a:bodyPr wrap="square" rtlCol="0">
              <a:spAutoFit/>
            </a:bodyPr>
            <a:lstStyle/>
            <a:p>
              <a:r>
                <a:rPr lang="en-IN" sz="1100" dirty="0"/>
                <a:t>1</a:t>
              </a:r>
            </a:p>
          </p:txBody>
        </p:sp>
      </p:grpSp>
      <p:grpSp>
        <p:nvGrpSpPr>
          <p:cNvPr id="10" name="Group 9">
            <a:extLst>
              <a:ext uri="{FF2B5EF4-FFF2-40B4-BE49-F238E27FC236}">
                <a16:creationId xmlns:a16="http://schemas.microsoft.com/office/drawing/2014/main" id="{A17DFFDE-5100-434A-8580-6D0B405BD846}"/>
              </a:ext>
            </a:extLst>
          </p:cNvPr>
          <p:cNvGrpSpPr/>
          <p:nvPr/>
        </p:nvGrpSpPr>
        <p:grpSpPr>
          <a:xfrm>
            <a:off x="3849613" y="3358616"/>
            <a:ext cx="241069" cy="261610"/>
            <a:chOff x="7157258" y="2583300"/>
            <a:chExt cx="241069" cy="261610"/>
          </a:xfrm>
        </p:grpSpPr>
        <p:sp>
          <p:nvSpPr>
            <p:cNvPr id="11" name="Oval 10">
              <a:extLst>
                <a:ext uri="{FF2B5EF4-FFF2-40B4-BE49-F238E27FC236}">
                  <a16:creationId xmlns:a16="http://schemas.microsoft.com/office/drawing/2014/main" id="{0BB07827-2C59-496D-AA2F-77767F3FCFFD}"/>
                </a:ext>
              </a:extLst>
            </p:cNvPr>
            <p:cNvSpPr/>
            <p:nvPr/>
          </p:nvSpPr>
          <p:spPr bwMode="auto">
            <a:xfrm>
              <a:off x="7157258" y="2593571"/>
              <a:ext cx="241069" cy="241069"/>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03288"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BF8816C1-1C08-45B7-ABE3-ADA09614FF13}"/>
                </a:ext>
              </a:extLst>
            </p:cNvPr>
            <p:cNvSpPr txBox="1"/>
            <p:nvPr/>
          </p:nvSpPr>
          <p:spPr>
            <a:xfrm>
              <a:off x="7157258" y="2583300"/>
              <a:ext cx="174567" cy="261610"/>
            </a:xfrm>
            <a:prstGeom prst="rect">
              <a:avLst/>
            </a:prstGeom>
            <a:noFill/>
          </p:spPr>
          <p:txBody>
            <a:bodyPr wrap="square" rtlCol="0">
              <a:spAutoFit/>
            </a:bodyPr>
            <a:lstStyle/>
            <a:p>
              <a:r>
                <a:rPr lang="en-IN" sz="1100" dirty="0"/>
                <a:t>2</a:t>
              </a:r>
            </a:p>
          </p:txBody>
        </p:sp>
      </p:grpSp>
      <p:grpSp>
        <p:nvGrpSpPr>
          <p:cNvPr id="15" name="Group 14">
            <a:extLst>
              <a:ext uri="{FF2B5EF4-FFF2-40B4-BE49-F238E27FC236}">
                <a16:creationId xmlns:a16="http://schemas.microsoft.com/office/drawing/2014/main" id="{19584F13-6603-4330-AE33-29B52AD38DED}"/>
              </a:ext>
            </a:extLst>
          </p:cNvPr>
          <p:cNvGrpSpPr/>
          <p:nvPr/>
        </p:nvGrpSpPr>
        <p:grpSpPr>
          <a:xfrm>
            <a:off x="4886634" y="3746245"/>
            <a:ext cx="241069" cy="261610"/>
            <a:chOff x="7157258" y="2583300"/>
            <a:chExt cx="241069" cy="261610"/>
          </a:xfrm>
        </p:grpSpPr>
        <p:sp>
          <p:nvSpPr>
            <p:cNvPr id="16" name="Oval 15">
              <a:extLst>
                <a:ext uri="{FF2B5EF4-FFF2-40B4-BE49-F238E27FC236}">
                  <a16:creationId xmlns:a16="http://schemas.microsoft.com/office/drawing/2014/main" id="{DD5C0729-DA20-462F-8543-4855BF196CDF}"/>
                </a:ext>
              </a:extLst>
            </p:cNvPr>
            <p:cNvSpPr/>
            <p:nvPr/>
          </p:nvSpPr>
          <p:spPr bwMode="auto">
            <a:xfrm>
              <a:off x="7157258" y="2593571"/>
              <a:ext cx="241069" cy="241069"/>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03288"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19EED5BA-B048-40BA-9EE0-ED1C8EDC4A68}"/>
                </a:ext>
              </a:extLst>
            </p:cNvPr>
            <p:cNvSpPr txBox="1"/>
            <p:nvPr/>
          </p:nvSpPr>
          <p:spPr>
            <a:xfrm>
              <a:off x="7157258" y="2583300"/>
              <a:ext cx="174567" cy="261610"/>
            </a:xfrm>
            <a:prstGeom prst="rect">
              <a:avLst/>
            </a:prstGeom>
            <a:noFill/>
          </p:spPr>
          <p:txBody>
            <a:bodyPr wrap="square" rtlCol="0">
              <a:spAutoFit/>
            </a:bodyPr>
            <a:lstStyle/>
            <a:p>
              <a:r>
                <a:rPr lang="en-IN" sz="1100" dirty="0"/>
                <a:t>3</a:t>
              </a:r>
            </a:p>
          </p:txBody>
        </p:sp>
      </p:grpSp>
      <p:grpSp>
        <p:nvGrpSpPr>
          <p:cNvPr id="18" name="Group 17">
            <a:extLst>
              <a:ext uri="{FF2B5EF4-FFF2-40B4-BE49-F238E27FC236}">
                <a16:creationId xmlns:a16="http://schemas.microsoft.com/office/drawing/2014/main" id="{29B4ABA7-F523-45E4-B1A6-90B70EAF1B2E}"/>
              </a:ext>
            </a:extLst>
          </p:cNvPr>
          <p:cNvGrpSpPr/>
          <p:nvPr/>
        </p:nvGrpSpPr>
        <p:grpSpPr>
          <a:xfrm>
            <a:off x="7048819" y="3288056"/>
            <a:ext cx="241069" cy="261610"/>
            <a:chOff x="7157258" y="2593571"/>
            <a:chExt cx="241069" cy="261610"/>
          </a:xfrm>
        </p:grpSpPr>
        <p:sp>
          <p:nvSpPr>
            <p:cNvPr id="19" name="Oval 18">
              <a:extLst>
                <a:ext uri="{FF2B5EF4-FFF2-40B4-BE49-F238E27FC236}">
                  <a16:creationId xmlns:a16="http://schemas.microsoft.com/office/drawing/2014/main" id="{0E84EA0C-013B-460A-B09C-BB3155FD4476}"/>
                </a:ext>
              </a:extLst>
            </p:cNvPr>
            <p:cNvSpPr/>
            <p:nvPr/>
          </p:nvSpPr>
          <p:spPr bwMode="auto">
            <a:xfrm>
              <a:off x="7157258" y="2593571"/>
              <a:ext cx="241069" cy="241069"/>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03288"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173DB5C9-4E02-4D14-9C9A-9A8D5F1A4E09}"/>
                </a:ext>
              </a:extLst>
            </p:cNvPr>
            <p:cNvSpPr txBox="1"/>
            <p:nvPr/>
          </p:nvSpPr>
          <p:spPr>
            <a:xfrm>
              <a:off x="7157258" y="2593571"/>
              <a:ext cx="174567" cy="261610"/>
            </a:xfrm>
            <a:prstGeom prst="rect">
              <a:avLst/>
            </a:prstGeom>
            <a:noFill/>
          </p:spPr>
          <p:txBody>
            <a:bodyPr wrap="square" rtlCol="0">
              <a:spAutoFit/>
            </a:bodyPr>
            <a:lstStyle/>
            <a:p>
              <a:r>
                <a:rPr lang="en-IN" sz="1100" dirty="0"/>
                <a:t>4</a:t>
              </a:r>
            </a:p>
          </p:txBody>
        </p:sp>
      </p:grpSp>
      <p:sp>
        <p:nvSpPr>
          <p:cNvPr id="35" name="Date Placeholder 34">
            <a:extLst>
              <a:ext uri="{FF2B5EF4-FFF2-40B4-BE49-F238E27FC236}">
                <a16:creationId xmlns:a16="http://schemas.microsoft.com/office/drawing/2014/main" id="{95C8B6A9-0DFA-49A2-9C9D-3DE449A51201}"/>
              </a:ext>
            </a:extLst>
          </p:cNvPr>
          <p:cNvSpPr>
            <a:spLocks noGrp="1"/>
          </p:cNvSpPr>
          <p:nvPr>
            <p:ph type="dt" sz="half" idx="10"/>
          </p:nvPr>
        </p:nvSpPr>
        <p:spPr/>
        <p:txBody>
          <a:bodyPr/>
          <a:lstStyle/>
          <a:p>
            <a:pPr>
              <a:defRPr/>
            </a:pPr>
            <a:r>
              <a:rPr lang="en-US"/>
              <a:t>30.06.2020</a:t>
            </a:r>
            <a:endParaRPr lang="de-DE"/>
          </a:p>
        </p:txBody>
      </p:sp>
      <p:sp>
        <p:nvSpPr>
          <p:cNvPr id="36" name="Slide Number Placeholder 35">
            <a:extLst>
              <a:ext uri="{FF2B5EF4-FFF2-40B4-BE49-F238E27FC236}">
                <a16:creationId xmlns:a16="http://schemas.microsoft.com/office/drawing/2014/main" id="{E0B09552-B165-4951-908C-7A7132BBB525}"/>
              </a:ext>
            </a:extLst>
          </p:cNvPr>
          <p:cNvSpPr>
            <a:spLocks noGrp="1"/>
          </p:cNvSpPr>
          <p:nvPr>
            <p:ph type="sldNum" sz="quarter" idx="4"/>
          </p:nvPr>
        </p:nvSpPr>
        <p:spPr/>
        <p:txBody>
          <a:bodyPr/>
          <a:lstStyle/>
          <a:p>
            <a:fld id="{C0136B3D-7A43-42B4-83F4-164C9360A025}" type="slidenum">
              <a:rPr lang="en-IN" smtClean="0"/>
              <a:t>8</a:t>
            </a:fld>
            <a:endParaRPr lang="en-IN"/>
          </a:p>
        </p:txBody>
      </p:sp>
      <p:sp>
        <p:nvSpPr>
          <p:cNvPr id="21" name="TextBox 20">
            <a:extLst>
              <a:ext uri="{FF2B5EF4-FFF2-40B4-BE49-F238E27FC236}">
                <a16:creationId xmlns:a16="http://schemas.microsoft.com/office/drawing/2014/main" id="{9BC17BE7-0DCB-4061-9FE1-02AF21D20809}"/>
              </a:ext>
            </a:extLst>
          </p:cNvPr>
          <p:cNvSpPr txBox="1"/>
          <p:nvPr/>
        </p:nvSpPr>
        <p:spPr>
          <a:xfrm>
            <a:off x="1379693" y="5499347"/>
            <a:ext cx="7616282" cy="646331"/>
          </a:xfrm>
          <a:prstGeom prst="rect">
            <a:avLst/>
          </a:prstGeom>
          <a:noFill/>
        </p:spPr>
        <p:txBody>
          <a:bodyPr wrap="square" rtlCol="0">
            <a:spAutoFit/>
          </a:bodyPr>
          <a:lstStyle/>
          <a:p>
            <a:r>
              <a:rPr lang="en-IN" sz="1800" dirty="0"/>
              <a:t>CNN for classification</a:t>
            </a:r>
          </a:p>
          <a:p>
            <a:r>
              <a:rPr lang="en-IN" sz="1800" b="1" dirty="0"/>
              <a:t>Source: </a:t>
            </a:r>
            <a:r>
              <a:rPr lang="en-IN" sz="1800" dirty="0"/>
              <a:t>https://ujjwalkarn.me/2016/08/11/intuitive-explanation-convnets/</a:t>
            </a:r>
          </a:p>
        </p:txBody>
      </p:sp>
    </p:spTree>
    <p:extLst>
      <p:ext uri="{BB962C8B-B14F-4D97-AF65-F5344CB8AC3E}">
        <p14:creationId xmlns:p14="http://schemas.microsoft.com/office/powerpoint/2010/main" val="354612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7A65C9-27DD-4354-B6DA-23478E35FD5B}"/>
              </a:ext>
            </a:extLst>
          </p:cNvPr>
          <p:cNvSpPr>
            <a:spLocks noGrp="1"/>
          </p:cNvSpPr>
          <p:nvPr>
            <p:ph idx="1"/>
          </p:nvPr>
        </p:nvSpPr>
        <p:spPr>
          <a:xfrm>
            <a:off x="485775" y="1595438"/>
            <a:ext cx="4609927" cy="4514850"/>
          </a:xfrm>
        </p:spPr>
        <p:txBody>
          <a:bodyPr/>
          <a:lstStyle/>
          <a:p>
            <a:r>
              <a:rPr lang="en-GB" dirty="0"/>
              <a:t>Every image can be represented as a matrix of pixel values.</a:t>
            </a:r>
          </a:p>
          <a:p>
            <a:pPr lvl="1"/>
            <a:r>
              <a:rPr lang="en-GB" dirty="0"/>
              <a:t>image from a standard digital camera will have three channels </a:t>
            </a:r>
            <a:r>
              <a:rPr lang="en-GB" dirty="0">
                <a:solidFill>
                  <a:srgbClr val="C00000"/>
                </a:solidFill>
              </a:rPr>
              <a:t>red</a:t>
            </a:r>
            <a:r>
              <a:rPr lang="en-GB" dirty="0"/>
              <a:t>, </a:t>
            </a:r>
            <a:r>
              <a:rPr lang="en-GB" dirty="0">
                <a:solidFill>
                  <a:srgbClr val="00B050"/>
                </a:solidFill>
              </a:rPr>
              <a:t>green</a:t>
            </a:r>
            <a:r>
              <a:rPr lang="en-GB" dirty="0"/>
              <a:t> and </a:t>
            </a:r>
            <a:r>
              <a:rPr lang="en-GB" dirty="0">
                <a:solidFill>
                  <a:schemeClr val="accent2"/>
                </a:solidFill>
              </a:rPr>
              <a:t>blue</a:t>
            </a:r>
          </a:p>
          <a:p>
            <a:pPr lvl="2"/>
            <a:r>
              <a:rPr lang="en-GB" sz="1800" dirty="0"/>
              <a:t>three 2d-matrices stacked over each other </a:t>
            </a:r>
          </a:p>
          <a:p>
            <a:pPr lvl="2"/>
            <a:endParaRPr lang="en-GB" sz="1800" dirty="0"/>
          </a:p>
          <a:p>
            <a:pPr lvl="1"/>
            <a:r>
              <a:rPr lang="en-GB" dirty="0"/>
              <a:t>Grayscale - single 2d matrix representing an image. </a:t>
            </a:r>
          </a:p>
          <a:p>
            <a:pPr lvl="2"/>
            <a:r>
              <a:rPr lang="en-GB" sz="1800" dirty="0"/>
              <a:t>zero indicating black and 255 indicating white.</a:t>
            </a:r>
            <a:endParaRPr lang="en-GB" sz="1600" dirty="0"/>
          </a:p>
          <a:p>
            <a:pPr marL="0" indent="0">
              <a:buNone/>
            </a:pPr>
            <a:endParaRPr lang="en-GB" dirty="0"/>
          </a:p>
          <a:p>
            <a:endParaRPr lang="en-IN" dirty="0"/>
          </a:p>
        </p:txBody>
      </p:sp>
      <p:sp>
        <p:nvSpPr>
          <p:cNvPr id="3" name="Date Placeholder 2">
            <a:extLst>
              <a:ext uri="{FF2B5EF4-FFF2-40B4-BE49-F238E27FC236}">
                <a16:creationId xmlns:a16="http://schemas.microsoft.com/office/drawing/2014/main" id="{D4FC91ED-726F-447D-8B23-17D2CC925D30}"/>
              </a:ext>
            </a:extLst>
          </p:cNvPr>
          <p:cNvSpPr>
            <a:spLocks noGrp="1"/>
          </p:cNvSpPr>
          <p:nvPr>
            <p:ph type="dt" sz="half" idx="10"/>
          </p:nvPr>
        </p:nvSpPr>
        <p:spPr/>
        <p:txBody>
          <a:bodyPr/>
          <a:lstStyle/>
          <a:p>
            <a:pPr>
              <a:defRPr/>
            </a:pPr>
            <a:r>
              <a:rPr lang="en-US"/>
              <a:t>30.06.2020</a:t>
            </a:r>
            <a:endParaRPr lang="de-DE"/>
          </a:p>
        </p:txBody>
      </p:sp>
      <p:sp>
        <p:nvSpPr>
          <p:cNvPr id="5" name="Slide Number Placeholder 4">
            <a:extLst>
              <a:ext uri="{FF2B5EF4-FFF2-40B4-BE49-F238E27FC236}">
                <a16:creationId xmlns:a16="http://schemas.microsoft.com/office/drawing/2014/main" id="{5C2FE51A-84EE-4F55-9A33-4CC677A276CB}"/>
              </a:ext>
            </a:extLst>
          </p:cNvPr>
          <p:cNvSpPr>
            <a:spLocks noGrp="1"/>
          </p:cNvSpPr>
          <p:nvPr>
            <p:ph type="sldNum" sz="quarter" idx="4"/>
          </p:nvPr>
        </p:nvSpPr>
        <p:spPr/>
        <p:txBody>
          <a:bodyPr/>
          <a:lstStyle/>
          <a:p>
            <a:fld id="{C0136B3D-7A43-42B4-83F4-164C9360A025}" type="slidenum">
              <a:rPr lang="en-IN" smtClean="0"/>
              <a:t>9</a:t>
            </a:fld>
            <a:endParaRPr lang="en-IN"/>
          </a:p>
        </p:txBody>
      </p:sp>
      <p:sp>
        <p:nvSpPr>
          <p:cNvPr id="6" name="Title 1">
            <a:extLst>
              <a:ext uri="{FF2B5EF4-FFF2-40B4-BE49-F238E27FC236}">
                <a16:creationId xmlns:a16="http://schemas.microsoft.com/office/drawing/2014/main" id="{410BCEDC-962D-44F8-AA0E-2DAD57B2D7FC}"/>
              </a:ext>
            </a:extLst>
          </p:cNvPr>
          <p:cNvSpPr>
            <a:spLocks noGrp="1"/>
          </p:cNvSpPr>
          <p:nvPr>
            <p:ph type="title"/>
          </p:nvPr>
        </p:nvSpPr>
        <p:spPr>
          <a:xfrm>
            <a:off x="809971" y="472916"/>
            <a:ext cx="8750300" cy="632505"/>
          </a:xfrm>
          <a:prstGeom prst="rect">
            <a:avLst/>
          </a:prstGeom>
        </p:spPr>
        <p:txBody>
          <a:bodyPr/>
          <a:lstStyle/>
          <a:p>
            <a:r>
              <a:rPr lang="en-IN" dirty="0"/>
              <a:t>Convolutional Neural Networks</a:t>
            </a:r>
            <a:br>
              <a:rPr lang="en-IN" dirty="0"/>
            </a:br>
            <a:br>
              <a:rPr lang="en-IN" dirty="0"/>
            </a:br>
            <a:endParaRPr lang="en-IN" dirty="0"/>
          </a:p>
        </p:txBody>
      </p:sp>
      <p:pic>
        <p:nvPicPr>
          <p:cNvPr id="10" name="Picture 9">
            <a:extLst>
              <a:ext uri="{FF2B5EF4-FFF2-40B4-BE49-F238E27FC236}">
                <a16:creationId xmlns:a16="http://schemas.microsoft.com/office/drawing/2014/main" id="{9E3A02FF-1136-4973-86D0-1432D9E55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85" y="1596231"/>
            <a:ext cx="3657600" cy="3648075"/>
          </a:xfrm>
          <a:prstGeom prst="rect">
            <a:avLst/>
          </a:prstGeom>
        </p:spPr>
      </p:pic>
      <p:sp>
        <p:nvSpPr>
          <p:cNvPr id="7" name="TextBox 6">
            <a:extLst>
              <a:ext uri="{FF2B5EF4-FFF2-40B4-BE49-F238E27FC236}">
                <a16:creationId xmlns:a16="http://schemas.microsoft.com/office/drawing/2014/main" id="{40B17BAC-F60F-4F92-939F-AA87E1F6E79E}"/>
              </a:ext>
            </a:extLst>
          </p:cNvPr>
          <p:cNvSpPr txBox="1"/>
          <p:nvPr/>
        </p:nvSpPr>
        <p:spPr>
          <a:xfrm>
            <a:off x="5798633" y="5499347"/>
            <a:ext cx="3197341" cy="1077218"/>
          </a:xfrm>
          <a:prstGeom prst="rect">
            <a:avLst/>
          </a:prstGeom>
          <a:noFill/>
        </p:spPr>
        <p:txBody>
          <a:bodyPr wrap="square" rtlCol="0">
            <a:spAutoFit/>
          </a:bodyPr>
          <a:lstStyle/>
          <a:p>
            <a:r>
              <a:rPr lang="en-IN" sz="1600" dirty="0"/>
              <a:t>Grayscale image</a:t>
            </a:r>
          </a:p>
          <a:p>
            <a:r>
              <a:rPr lang="en-IN" sz="1600" b="1" dirty="0"/>
              <a:t>Source: </a:t>
            </a:r>
            <a:r>
              <a:rPr lang="en-IN" sz="1600" dirty="0"/>
              <a:t>https://ujjwalkarn.me/2016/08/11/intuitive-explanation-convnets/</a:t>
            </a:r>
          </a:p>
        </p:txBody>
      </p:sp>
    </p:spTree>
    <p:extLst>
      <p:ext uri="{BB962C8B-B14F-4D97-AF65-F5344CB8AC3E}">
        <p14:creationId xmlns:p14="http://schemas.microsoft.com/office/powerpoint/2010/main" val="1784282564"/>
      </p:ext>
    </p:extLst>
  </p:cSld>
  <p:clrMapOvr>
    <a:masterClrMapping/>
  </p:clrMapOvr>
</p:sld>
</file>

<file path=ppt/theme/theme1.xml><?xml version="1.0" encoding="utf-8"?>
<a:theme xmlns:a="http://schemas.openxmlformats.org/drawingml/2006/main" name="Ppt-Vorlage-NATIONAL-">
  <a:themeElements>
    <a:clrScheme name="Ppt-Vorlage-NA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pt-Vorlage-NATION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3288" rtl="0" eaLnBrk="1" fontAlgn="base" latinLnBrk="0" hangingPunct="1">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3288" rtl="0" eaLnBrk="1" fontAlgn="base" latinLnBrk="0" hangingPunct="1">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defRPr>
        </a:defPPr>
      </a:lstStyle>
    </a:lnDef>
  </a:objectDefaults>
  <a:extraClrSchemeLst>
    <a:extraClrScheme>
      <a:clrScheme name="Ppt-Vorlage-NATIO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pt-Vorlage-NA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pt-Vorlage-NATIO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pt-Vorlage-NATIO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pt-Vorlage-NATIO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pt-Vorlage-NATIO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pt-Vorlage-NATIO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UniStgt.VIS.DE</Template>
  <TotalTime>6740</TotalTime>
  <Words>2305</Words>
  <Application>Microsoft Office PowerPoint</Application>
  <PresentationFormat>Custom</PresentationFormat>
  <Paragraphs>457</Paragraphs>
  <Slides>36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NimbusRomNo9L-Regu</vt:lpstr>
      <vt:lpstr>Wingdings</vt:lpstr>
      <vt:lpstr>Ppt-Vorlage-NATIONAL-</vt:lpstr>
      <vt:lpstr>FlowNet: Learning Optical Flow with Convolutional Networks</vt:lpstr>
      <vt:lpstr>Outline</vt:lpstr>
      <vt:lpstr>Outline</vt:lpstr>
      <vt:lpstr>Motivation</vt:lpstr>
      <vt:lpstr>Outline</vt:lpstr>
      <vt:lpstr>Neural networks which learn to estimate optical flow</vt:lpstr>
      <vt:lpstr>Optical Flow</vt:lpstr>
      <vt:lpstr>Convolutional Neural Networks </vt:lpstr>
      <vt:lpstr>Convolutional Neural Networks  </vt:lpstr>
      <vt:lpstr>Convolutional Neural Networks  1. Convolution  </vt:lpstr>
      <vt:lpstr>Convolutional Neural Networks  2. Non Linearity (ReLU)</vt:lpstr>
      <vt:lpstr>Convolutional Neural Networks  3. Pooling or Sub Sampling  </vt:lpstr>
      <vt:lpstr>Convolutional Neural Networks  4. Classification (Fully Connected Layer)</vt:lpstr>
      <vt:lpstr>Outline</vt:lpstr>
      <vt:lpstr>Network Architectures</vt:lpstr>
      <vt:lpstr>Contracting part – FlowNetSimple</vt:lpstr>
      <vt:lpstr>Contracting part – FlowNetCorr</vt:lpstr>
      <vt:lpstr>Contracting Part -  FlowNetCorr</vt:lpstr>
      <vt:lpstr>Contracting Part -  FlowNetCorr</vt:lpstr>
      <vt:lpstr>Expanding Part</vt:lpstr>
      <vt:lpstr>Variational Refinement</vt:lpstr>
      <vt:lpstr>Variational Refinement </vt:lpstr>
      <vt:lpstr>Outline</vt:lpstr>
      <vt:lpstr>Existing Datasets</vt:lpstr>
      <vt:lpstr>Existing datasets – Flying Chairs</vt:lpstr>
      <vt:lpstr>Outline</vt:lpstr>
      <vt:lpstr>Network and Training details</vt:lpstr>
      <vt:lpstr>Adam Optimizer</vt:lpstr>
      <vt:lpstr>Fine tuning</vt:lpstr>
      <vt:lpstr>Outline</vt:lpstr>
      <vt:lpstr>Results </vt:lpstr>
      <vt:lpstr>Results</vt:lpstr>
      <vt:lpstr>Results</vt:lpstr>
      <vt:lpstr>Outline</vt:lpstr>
      <vt:lpstr>Conclusion</vt:lpstr>
      <vt:lpstr>References</vt:lpstr>
    </vt:vector>
  </TitlesOfParts>
  <Company>Universität Stuttgart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Arial 22 pt, fett</dc:title>
  <dc:subject/>
  <dc:creator>Sharon</dc:creator>
  <cp:lastModifiedBy>Sharon</cp:lastModifiedBy>
  <cp:revision>63</cp:revision>
  <dcterms:created xsi:type="dcterms:W3CDTF">2020-06-16T09:59:43Z</dcterms:created>
  <dcterms:modified xsi:type="dcterms:W3CDTF">2020-06-24T15:03:53Z</dcterms:modified>
</cp:coreProperties>
</file>